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519" r:id="rId3"/>
    <p:sldId id="520" r:id="rId4"/>
    <p:sldId id="547" r:id="rId5"/>
    <p:sldId id="548" r:id="rId6"/>
    <p:sldId id="549" r:id="rId7"/>
    <p:sldId id="550" r:id="rId8"/>
    <p:sldId id="551" r:id="rId9"/>
    <p:sldId id="552" r:id="rId10"/>
    <p:sldId id="524" r:id="rId11"/>
    <p:sldId id="553" r:id="rId12"/>
    <p:sldId id="525" r:id="rId13"/>
    <p:sldId id="526" r:id="rId14"/>
    <p:sldId id="527" r:id="rId15"/>
    <p:sldId id="528" r:id="rId16"/>
    <p:sldId id="529" r:id="rId17"/>
    <p:sldId id="530" r:id="rId18"/>
    <p:sldId id="531" r:id="rId19"/>
    <p:sldId id="532" r:id="rId20"/>
    <p:sldId id="554" r:id="rId21"/>
    <p:sldId id="533" r:id="rId22"/>
    <p:sldId id="534" r:id="rId23"/>
    <p:sldId id="535" r:id="rId24"/>
    <p:sldId id="536" r:id="rId25"/>
    <p:sldId id="537" r:id="rId26"/>
    <p:sldId id="538" r:id="rId27"/>
    <p:sldId id="539" r:id="rId28"/>
    <p:sldId id="555" r:id="rId29"/>
    <p:sldId id="540" r:id="rId30"/>
    <p:sldId id="541" r:id="rId31"/>
    <p:sldId id="542" r:id="rId32"/>
    <p:sldId id="543" r:id="rId33"/>
    <p:sldId id="544" r:id="rId34"/>
    <p:sldId id="545" r:id="rId35"/>
    <p:sldId id="546" r:id="rId36"/>
    <p:sldId id="492" r:id="rId37"/>
    <p:sldId id="493" r:id="rId38"/>
    <p:sldId id="494" r:id="rId39"/>
    <p:sldId id="495" r:id="rId40"/>
    <p:sldId id="496" r:id="rId41"/>
    <p:sldId id="497" r:id="rId42"/>
    <p:sldId id="498" r:id="rId43"/>
    <p:sldId id="500" r:id="rId44"/>
    <p:sldId id="501" r:id="rId45"/>
    <p:sldId id="502" r:id="rId46"/>
    <p:sldId id="503" r:id="rId47"/>
    <p:sldId id="504" r:id="rId48"/>
    <p:sldId id="506" r:id="rId49"/>
    <p:sldId id="507" r:id="rId50"/>
    <p:sldId id="508" r:id="rId51"/>
    <p:sldId id="510" r:id="rId52"/>
    <p:sldId id="511" r:id="rId53"/>
    <p:sldId id="512" r:id="rId54"/>
    <p:sldId id="513" r:id="rId55"/>
    <p:sldId id="514" r:id="rId56"/>
    <p:sldId id="515" r:id="rId57"/>
    <p:sldId id="516" r:id="rId58"/>
    <p:sldId id="517" r:id="rId59"/>
    <p:sldId id="518" r:id="rId60"/>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90738" autoAdjust="0"/>
  </p:normalViewPr>
  <p:slideViewPr>
    <p:cSldViewPr>
      <p:cViewPr varScale="1">
        <p:scale>
          <a:sx n="65" d="100"/>
          <a:sy n="65" d="100"/>
        </p:scale>
        <p:origin x="147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zh-CN" altLang="en-US"/>
          </a:p>
        </p:txBody>
      </p:sp>
      <p:sp>
        <p:nvSpPr>
          <p:cNvPr id="6349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2765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349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6349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pPr>
              <a:defRPr/>
            </a:pPr>
            <a:fld id="{C6831951-544A-42E6-A483-220B12DFD26E}" type="slidenum">
              <a:rPr lang="zh-CN" altLang="en-US"/>
              <a:pPr>
                <a:defRPr/>
              </a:pPr>
              <a:t>‹#›</a:t>
            </a:fld>
            <a:endParaRPr lang="en-US" altLang="zh-CN"/>
          </a:p>
        </p:txBody>
      </p:sp>
    </p:spTree>
    <p:extLst>
      <p:ext uri="{BB962C8B-B14F-4D97-AF65-F5344CB8AC3E}">
        <p14:creationId xmlns:p14="http://schemas.microsoft.com/office/powerpoint/2010/main" val="4761302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a:t>
            </a:fld>
            <a:endParaRPr lang="en-US" altLang="zh-CN"/>
          </a:p>
        </p:txBody>
      </p:sp>
    </p:spTree>
    <p:extLst>
      <p:ext uri="{BB962C8B-B14F-4D97-AF65-F5344CB8AC3E}">
        <p14:creationId xmlns:p14="http://schemas.microsoft.com/office/powerpoint/2010/main" val="5387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2</a:t>
            </a:fld>
            <a:endParaRPr lang="en-US" altLang="zh-CN"/>
          </a:p>
        </p:txBody>
      </p:sp>
    </p:spTree>
    <p:extLst>
      <p:ext uri="{BB962C8B-B14F-4D97-AF65-F5344CB8AC3E}">
        <p14:creationId xmlns:p14="http://schemas.microsoft.com/office/powerpoint/2010/main" val="118974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10</a:t>
            </a:fld>
            <a:endParaRPr lang="en-US" altLang="zh-CN"/>
          </a:p>
        </p:txBody>
      </p:sp>
    </p:spTree>
    <p:extLst>
      <p:ext uri="{BB962C8B-B14F-4D97-AF65-F5344CB8AC3E}">
        <p14:creationId xmlns:p14="http://schemas.microsoft.com/office/powerpoint/2010/main" val="428291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Ghosting</a:t>
            </a:r>
            <a:r>
              <a:rPr lang="en-US" altLang="zh-CN" baseline="0" dirty="0" smtClean="0"/>
              <a:t>: </a:t>
            </a:r>
            <a:r>
              <a:rPr lang="zh-CN" altLang="en-US" baseline="0" dirty="0" smtClean="0"/>
              <a:t>重影</a:t>
            </a:r>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15</a:t>
            </a:fld>
            <a:endParaRPr lang="en-US" altLang="zh-CN"/>
          </a:p>
        </p:txBody>
      </p:sp>
    </p:spTree>
    <p:extLst>
      <p:ext uri="{BB962C8B-B14F-4D97-AF65-F5344CB8AC3E}">
        <p14:creationId xmlns:p14="http://schemas.microsoft.com/office/powerpoint/2010/main" val="339841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17</a:t>
            </a:fld>
            <a:endParaRPr lang="en-US" altLang="zh-CN"/>
          </a:p>
        </p:txBody>
      </p:sp>
    </p:spTree>
    <p:extLst>
      <p:ext uri="{BB962C8B-B14F-4D97-AF65-F5344CB8AC3E}">
        <p14:creationId xmlns:p14="http://schemas.microsoft.com/office/powerpoint/2010/main" val="385308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18</a:t>
            </a:fld>
            <a:endParaRPr lang="en-US" altLang="zh-CN"/>
          </a:p>
        </p:txBody>
      </p:sp>
    </p:spTree>
    <p:extLst>
      <p:ext uri="{BB962C8B-B14F-4D97-AF65-F5344CB8AC3E}">
        <p14:creationId xmlns:p14="http://schemas.microsoft.com/office/powerpoint/2010/main" val="111389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19</a:t>
            </a:fld>
            <a:endParaRPr lang="en-US" altLang="zh-CN"/>
          </a:p>
        </p:txBody>
      </p:sp>
    </p:spTree>
    <p:extLst>
      <p:ext uri="{BB962C8B-B14F-4D97-AF65-F5344CB8AC3E}">
        <p14:creationId xmlns:p14="http://schemas.microsoft.com/office/powerpoint/2010/main" val="2266860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25</a:t>
            </a:fld>
            <a:endParaRPr lang="en-US" altLang="zh-CN"/>
          </a:p>
        </p:txBody>
      </p:sp>
    </p:spTree>
    <p:extLst>
      <p:ext uri="{BB962C8B-B14F-4D97-AF65-F5344CB8AC3E}">
        <p14:creationId xmlns:p14="http://schemas.microsoft.com/office/powerpoint/2010/main" val="351676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6831951-544A-42E6-A483-220B12DFD26E}" type="slidenum">
              <a:rPr lang="zh-CN" altLang="en-US" smtClean="0"/>
              <a:pPr>
                <a:defRPr/>
              </a:pPr>
              <a:t>27</a:t>
            </a:fld>
            <a:endParaRPr lang="en-US" altLang="zh-CN"/>
          </a:p>
        </p:txBody>
      </p:sp>
    </p:spTree>
    <p:extLst>
      <p:ext uri="{BB962C8B-B14F-4D97-AF65-F5344CB8AC3E}">
        <p14:creationId xmlns:p14="http://schemas.microsoft.com/office/powerpoint/2010/main" val="1061071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C55168A-39C4-47D6-9178-EA0AF3EE1CD9}" type="slidenum">
              <a:rPr lang="zh-CN" altLang="en-US"/>
              <a:pPr>
                <a:defRPr/>
              </a:pPr>
              <a:t>‹#›</a:t>
            </a:fld>
            <a:endParaRPr lang="en-US" altLang="zh-CN"/>
          </a:p>
        </p:txBody>
      </p:sp>
    </p:spTree>
    <p:extLst>
      <p:ext uri="{BB962C8B-B14F-4D97-AF65-F5344CB8AC3E}">
        <p14:creationId xmlns:p14="http://schemas.microsoft.com/office/powerpoint/2010/main" val="111855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E615119-8F77-4241-A574-3EA02944DF09}" type="slidenum">
              <a:rPr lang="zh-CN" altLang="en-US"/>
              <a:pPr>
                <a:defRPr/>
              </a:pPr>
              <a:t>‹#›</a:t>
            </a:fld>
            <a:endParaRPr lang="en-US" altLang="zh-CN"/>
          </a:p>
        </p:txBody>
      </p:sp>
    </p:spTree>
    <p:extLst>
      <p:ext uri="{BB962C8B-B14F-4D97-AF65-F5344CB8AC3E}">
        <p14:creationId xmlns:p14="http://schemas.microsoft.com/office/powerpoint/2010/main" val="48005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F2440E-C113-413F-B41B-022552972C6F}" type="slidenum">
              <a:rPr lang="zh-CN" altLang="en-US"/>
              <a:pPr>
                <a:defRPr/>
              </a:pPr>
              <a:t>‹#›</a:t>
            </a:fld>
            <a:endParaRPr lang="en-US" altLang="zh-CN"/>
          </a:p>
        </p:txBody>
      </p:sp>
    </p:spTree>
    <p:extLst>
      <p:ext uri="{BB962C8B-B14F-4D97-AF65-F5344CB8AC3E}">
        <p14:creationId xmlns:p14="http://schemas.microsoft.com/office/powerpoint/2010/main" val="1153704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11093F7-4287-417E-AF05-65FE2128C6AF}" type="slidenum">
              <a:rPr lang="zh-CN" altLang="en-US"/>
              <a:pPr>
                <a:defRPr/>
              </a:pPr>
              <a:t>‹#›</a:t>
            </a:fld>
            <a:endParaRPr lang="en-US" altLang="zh-CN"/>
          </a:p>
        </p:txBody>
      </p:sp>
    </p:spTree>
    <p:extLst>
      <p:ext uri="{BB962C8B-B14F-4D97-AF65-F5344CB8AC3E}">
        <p14:creationId xmlns:p14="http://schemas.microsoft.com/office/powerpoint/2010/main" val="421365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8521722-2EF7-42E7-B1B5-58CBF9929969}" type="slidenum">
              <a:rPr lang="zh-CN" altLang="en-US"/>
              <a:pPr>
                <a:defRPr/>
              </a:pPr>
              <a:t>‹#›</a:t>
            </a:fld>
            <a:endParaRPr lang="en-US" altLang="zh-CN"/>
          </a:p>
        </p:txBody>
      </p:sp>
    </p:spTree>
    <p:extLst>
      <p:ext uri="{BB962C8B-B14F-4D97-AF65-F5344CB8AC3E}">
        <p14:creationId xmlns:p14="http://schemas.microsoft.com/office/powerpoint/2010/main" val="371413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62EC02B-DA57-4AB2-98D4-E68FDA7616ED}" type="slidenum">
              <a:rPr lang="zh-CN" altLang="en-US"/>
              <a:pPr>
                <a:defRPr/>
              </a:pPr>
              <a:t>‹#›</a:t>
            </a:fld>
            <a:endParaRPr lang="en-US" altLang="zh-CN"/>
          </a:p>
        </p:txBody>
      </p:sp>
    </p:spTree>
    <p:extLst>
      <p:ext uri="{BB962C8B-B14F-4D97-AF65-F5344CB8AC3E}">
        <p14:creationId xmlns:p14="http://schemas.microsoft.com/office/powerpoint/2010/main" val="304680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6596B0-A12E-403C-82CF-803C43CF1D6F}" type="slidenum">
              <a:rPr lang="zh-CN" altLang="en-US"/>
              <a:pPr>
                <a:defRPr/>
              </a:pPr>
              <a:t>‹#›</a:t>
            </a:fld>
            <a:endParaRPr lang="en-US" altLang="zh-CN"/>
          </a:p>
        </p:txBody>
      </p:sp>
    </p:spTree>
    <p:extLst>
      <p:ext uri="{BB962C8B-B14F-4D97-AF65-F5344CB8AC3E}">
        <p14:creationId xmlns:p14="http://schemas.microsoft.com/office/powerpoint/2010/main" val="73115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EF765-999E-4025-8A93-D46465A09B04}" type="slidenum">
              <a:rPr lang="zh-CN" altLang="en-US"/>
              <a:pPr>
                <a:defRPr/>
              </a:pPr>
              <a:t>‹#›</a:t>
            </a:fld>
            <a:endParaRPr lang="en-US" altLang="zh-CN"/>
          </a:p>
        </p:txBody>
      </p:sp>
    </p:spTree>
    <p:extLst>
      <p:ext uri="{BB962C8B-B14F-4D97-AF65-F5344CB8AC3E}">
        <p14:creationId xmlns:p14="http://schemas.microsoft.com/office/powerpoint/2010/main" val="262315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C28C7B5-E175-42E9-B921-DBA13D5F923A}" type="slidenum">
              <a:rPr lang="zh-CN" altLang="en-US"/>
              <a:pPr>
                <a:defRPr/>
              </a:pPr>
              <a:t>‹#›</a:t>
            </a:fld>
            <a:endParaRPr lang="en-US" altLang="zh-CN"/>
          </a:p>
        </p:txBody>
      </p:sp>
    </p:spTree>
    <p:extLst>
      <p:ext uri="{BB962C8B-B14F-4D97-AF65-F5344CB8AC3E}">
        <p14:creationId xmlns:p14="http://schemas.microsoft.com/office/powerpoint/2010/main" val="181797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4D11D-88B5-4C97-92F5-04AE6237652B}" type="slidenum">
              <a:rPr lang="zh-CN" altLang="en-US"/>
              <a:pPr>
                <a:defRPr/>
              </a:pPr>
              <a:t>‹#›</a:t>
            </a:fld>
            <a:endParaRPr lang="en-US" altLang="zh-CN"/>
          </a:p>
        </p:txBody>
      </p:sp>
    </p:spTree>
    <p:extLst>
      <p:ext uri="{BB962C8B-B14F-4D97-AF65-F5344CB8AC3E}">
        <p14:creationId xmlns:p14="http://schemas.microsoft.com/office/powerpoint/2010/main" val="372964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84A6CDC-D11B-4F19-8212-AC3EFF509E0C}" type="slidenum">
              <a:rPr lang="zh-CN" altLang="en-US"/>
              <a:pPr>
                <a:defRPr/>
              </a:pPr>
              <a:t>‹#›</a:t>
            </a:fld>
            <a:endParaRPr lang="en-US" altLang="zh-CN"/>
          </a:p>
        </p:txBody>
      </p:sp>
    </p:spTree>
    <p:extLst>
      <p:ext uri="{BB962C8B-B14F-4D97-AF65-F5344CB8AC3E}">
        <p14:creationId xmlns:p14="http://schemas.microsoft.com/office/powerpoint/2010/main" val="1596939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F0C99D2-D85B-4141-A340-D22AC6879003}" type="slidenum">
              <a:rPr lang="zh-CN" altLang="en-US"/>
              <a:pPr>
                <a:defRPr/>
              </a:pPr>
              <a:t>‹#›</a:t>
            </a:fld>
            <a:endParaRPr lang="en-US" altLang="zh-CN"/>
          </a:p>
        </p:txBody>
      </p:sp>
    </p:spTree>
    <p:extLst>
      <p:ext uri="{BB962C8B-B14F-4D97-AF65-F5344CB8AC3E}">
        <p14:creationId xmlns:p14="http://schemas.microsoft.com/office/powerpoint/2010/main" val="158145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25B0F1-89B1-40D3-A287-B9A146033EF1}" type="slidenum">
              <a:rPr lang="zh-CN" altLang="en-US"/>
              <a:pPr>
                <a:defRPr/>
              </a:pPr>
              <a:t>‹#›</a:t>
            </a:fld>
            <a:endParaRPr lang="en-US" altLang="zh-CN"/>
          </a:p>
        </p:txBody>
      </p:sp>
    </p:spTree>
    <p:extLst>
      <p:ext uri="{BB962C8B-B14F-4D97-AF65-F5344CB8AC3E}">
        <p14:creationId xmlns:p14="http://schemas.microsoft.com/office/powerpoint/2010/main" val="153103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99FFCC"/>
            </a:gs>
            <a:gs pos="100000">
              <a:schemeClr val="bg1"/>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D8C921A-475B-4A72-93D7-9D692ED7464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0.png"/><Relationship Id="rId4" Type="http://schemas.openxmlformats.org/officeDocument/2006/relationships/image" Target="../media/image17.png"/><Relationship Id="rId9" Type="http://schemas.openxmlformats.org/officeDocument/2006/relationships/image" Target="../media/image19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wmf"/><Relationship Id="rId5" Type="http://schemas.openxmlformats.org/officeDocument/2006/relationships/oleObject" Target="../embeddings/oleObject6.bin"/><Relationship Id="rId4" Type="http://schemas.openxmlformats.org/officeDocument/2006/relationships/image" Target="../media/image52.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5.wmf"/><Relationship Id="rId5" Type="http://schemas.openxmlformats.org/officeDocument/2006/relationships/oleObject" Target="../embeddings/oleObject8.bin"/><Relationship Id="rId4" Type="http://schemas.openxmlformats.org/officeDocument/2006/relationships/image" Target="../media/image5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wmf"/><Relationship Id="rId5" Type="http://schemas.openxmlformats.org/officeDocument/2006/relationships/oleObject" Target="../embeddings/oleObject10.bin"/><Relationship Id="rId4" Type="http://schemas.openxmlformats.org/officeDocument/2006/relationships/image" Target="../media/image67.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0.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2.wmf"/><Relationship Id="rId5" Type="http://schemas.openxmlformats.org/officeDocument/2006/relationships/oleObject" Target="../embeddings/oleObject14.bin"/><Relationship Id="rId4" Type="http://schemas.openxmlformats.org/officeDocument/2006/relationships/image" Target="../media/image71.wmf"/></Relationships>
</file>

<file path=ppt/slides/_rels/slide4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4.wmf"/><Relationship Id="rId5" Type="http://schemas.openxmlformats.org/officeDocument/2006/relationships/oleObject" Target="../embeddings/oleObject16.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8.wmf"/><Relationship Id="rId5" Type="http://schemas.openxmlformats.org/officeDocument/2006/relationships/oleObject" Target="../embeddings/oleObject20.bin"/><Relationship Id="rId4" Type="http://schemas.openxmlformats.org/officeDocument/2006/relationships/image" Target="../media/image7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9.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2.png"/><Relationship Id="rId5" Type="http://schemas.openxmlformats.org/officeDocument/2006/relationships/image" Target="../media/image80.wmf"/><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4.wmf"/><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87.wmf"/></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24544" y="765175"/>
            <a:ext cx="9649071" cy="2087563"/>
          </a:xfrm>
        </p:spPr>
        <p:txBody>
          <a:bodyPr/>
          <a:lstStyle/>
          <a:p>
            <a:pPr eaLnBrk="1" hangingPunct="1"/>
            <a:r>
              <a:rPr lang="en-US" altLang="zh-CN" sz="5400" b="1" dirty="0" smtClean="0"/>
              <a:t>Image </a:t>
            </a:r>
            <a:r>
              <a:rPr lang="en-US" altLang="zh-CN" sz="5400" b="1" dirty="0"/>
              <a:t>and Video </a:t>
            </a:r>
            <a:r>
              <a:rPr lang="en-US" altLang="zh-CN" sz="5400" b="1" dirty="0" smtClean="0"/>
              <a:t>Processing</a:t>
            </a:r>
            <a:endParaRPr lang="en-US" altLang="zh-CN" sz="5400" dirty="0" smtClean="0"/>
          </a:p>
        </p:txBody>
      </p:sp>
      <p:sp>
        <p:nvSpPr>
          <p:cNvPr id="4" name="副标题 3"/>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820472" cy="1143000"/>
          </a:xfrm>
        </p:spPr>
        <p:txBody>
          <a:bodyPr/>
          <a:lstStyle/>
          <a:p>
            <a:pPr lvl="1" algn="l"/>
            <a:r>
              <a:rPr lang="en-US" altLang="zh-CN" sz="2800" dirty="0" smtClean="0"/>
              <a:t>III.2 </a:t>
            </a:r>
            <a:r>
              <a:rPr lang="en-US" altLang="zh-CN" sz="2800" dirty="0"/>
              <a:t>Basic Methods </a:t>
            </a:r>
            <a:r>
              <a:rPr lang="en-US" altLang="zh-CN" sz="2800" dirty="0" smtClean="0"/>
              <a:t>for </a:t>
            </a:r>
            <a:r>
              <a:rPr lang="en-US" altLang="zh-CN" sz="2800" dirty="0"/>
              <a:t>Motion </a:t>
            </a:r>
            <a:r>
              <a:rPr lang="en-US" altLang="zh-CN" sz="2800" dirty="0" smtClean="0"/>
              <a:t>Detection</a:t>
            </a:r>
            <a:endParaRPr lang="en-US" altLang="zh-CN" sz="2800" dirty="0"/>
          </a:p>
        </p:txBody>
      </p:sp>
      <p:sp>
        <p:nvSpPr>
          <p:cNvPr id="3" name="内容占位符 2"/>
          <p:cNvSpPr>
            <a:spLocks noGrp="1"/>
          </p:cNvSpPr>
          <p:nvPr>
            <p:ph idx="1"/>
          </p:nvPr>
        </p:nvSpPr>
        <p:spPr>
          <a:xfrm>
            <a:off x="2987824" y="1143000"/>
            <a:ext cx="6336704" cy="5040560"/>
          </a:xfrm>
        </p:spPr>
        <p:txBody>
          <a:bodyPr/>
          <a:lstStyle/>
          <a:p>
            <a:r>
              <a:rPr lang="en-US" altLang="zh-CN" sz="2400" b="1" dirty="0"/>
              <a:t>1 Introduction</a:t>
            </a:r>
            <a:endParaRPr lang="en-US" altLang="zh-CN" sz="2400" dirty="0"/>
          </a:p>
          <a:p>
            <a:r>
              <a:rPr lang="en-US" altLang="zh-CN" sz="2400" b="1" dirty="0">
                <a:solidFill>
                  <a:srgbClr val="FF0000"/>
                </a:solidFill>
              </a:rPr>
              <a:t>2 </a:t>
            </a:r>
            <a:r>
              <a:rPr lang="en-US" altLang="zh-CN" sz="2400" b="1" dirty="0" smtClean="0">
                <a:solidFill>
                  <a:srgbClr val="FF0000"/>
                </a:solidFill>
              </a:rPr>
              <a:t>Frame Difference</a:t>
            </a:r>
          </a:p>
          <a:p>
            <a:pPr lvl="1"/>
            <a:r>
              <a:rPr lang="en-US" altLang="zh-CN" sz="2400" dirty="0" smtClean="0"/>
              <a:t>2.1 Scale filter</a:t>
            </a:r>
          </a:p>
          <a:p>
            <a:pPr lvl="1"/>
            <a:r>
              <a:rPr lang="en-US" altLang="zh-CN" sz="2400" dirty="0" smtClean="0"/>
              <a:t>2.2 Three-frame difference</a:t>
            </a:r>
          </a:p>
          <a:p>
            <a:pPr lvl="1"/>
            <a:r>
              <a:rPr lang="en-US" altLang="zh-CN" sz="2400" dirty="0" smtClean="0"/>
              <a:t>2.3 Accumulative difference picture</a:t>
            </a:r>
          </a:p>
          <a:p>
            <a:r>
              <a:rPr lang="en-US" altLang="zh-CN" sz="2400" b="1" dirty="0" smtClean="0"/>
              <a:t>3 Background Subtraction</a:t>
            </a:r>
          </a:p>
          <a:p>
            <a:pPr lvl="1"/>
            <a:r>
              <a:rPr lang="en-US" altLang="zh-CN" sz="2400" dirty="0" smtClean="0"/>
              <a:t>3.1 Simple background modeling</a:t>
            </a:r>
            <a:endParaRPr lang="en-US" altLang="zh-CN" sz="2400" dirty="0"/>
          </a:p>
          <a:p>
            <a:pPr lvl="1"/>
            <a:r>
              <a:rPr lang="en-US" altLang="zh-CN" sz="2400" dirty="0" smtClean="0"/>
              <a:t>3.2 GMM based background subtraction</a:t>
            </a:r>
          </a:p>
          <a:p>
            <a:r>
              <a:rPr lang="en-US" altLang="zh-CN" sz="2400" b="1" dirty="0" smtClean="0"/>
              <a:t>4 Optical Flow </a:t>
            </a:r>
            <a:r>
              <a:rPr lang="en-US" altLang="zh-CN" sz="2400" b="1" dirty="0"/>
              <a:t>F</a:t>
            </a:r>
            <a:r>
              <a:rPr lang="en-US" altLang="zh-CN" sz="2400" b="1" dirty="0" smtClean="0"/>
              <a:t>ield</a:t>
            </a:r>
          </a:p>
          <a:p>
            <a:pPr lvl="1"/>
            <a:r>
              <a:rPr lang="en-US" altLang="zh-CN" sz="2400" dirty="0" smtClean="0"/>
              <a:t>4.1 Horn-</a:t>
            </a:r>
            <a:r>
              <a:rPr lang="en-US" altLang="zh-CN" sz="2400" dirty="0" err="1" smtClean="0"/>
              <a:t>Schunck</a:t>
            </a:r>
            <a:r>
              <a:rPr lang="zh-CN" altLang="en-US" sz="2400" dirty="0"/>
              <a:t> </a:t>
            </a:r>
            <a:r>
              <a:rPr lang="en-US" altLang="zh-CN" sz="2400" dirty="0" smtClean="0"/>
              <a:t>algorithm</a:t>
            </a:r>
            <a:endParaRPr lang="en-US" altLang="zh-CN" sz="2400" dirty="0"/>
          </a:p>
          <a:p>
            <a:pPr lvl="1"/>
            <a:r>
              <a:rPr lang="en-US" altLang="zh-CN" sz="2400" dirty="0" smtClean="0"/>
              <a:t>4.2 Lucas-</a:t>
            </a:r>
            <a:r>
              <a:rPr lang="en-US" altLang="zh-CN" sz="2400" dirty="0" err="1" smtClean="0"/>
              <a:t>Kanade</a:t>
            </a:r>
            <a:r>
              <a:rPr lang="en-US" altLang="zh-CN" sz="2400" dirty="0" smtClean="0"/>
              <a:t> algorithm</a:t>
            </a:r>
            <a:endParaRPr lang="en-US" altLang="zh-CN" sz="2400" dirty="0"/>
          </a:p>
          <a:p>
            <a:pPr lvl="1"/>
            <a:endParaRPr lang="zh-CN" altLang="en-US" sz="2400" dirty="0"/>
          </a:p>
        </p:txBody>
      </p:sp>
    </p:spTree>
    <p:extLst>
      <p:ext uri="{BB962C8B-B14F-4D97-AF65-F5344CB8AC3E}">
        <p14:creationId xmlns:p14="http://schemas.microsoft.com/office/powerpoint/2010/main" val="3920604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Demo for Frame Difference</a:t>
            </a:r>
            <a:endParaRPr lang="zh-CN" altLang="en-US" sz="2800" dirty="0"/>
          </a:p>
        </p:txBody>
      </p:sp>
      <p:pic>
        <p:nvPicPr>
          <p:cNvPr id="4" name="图片 3"/>
          <p:cNvPicPr>
            <a:picLocks noChangeAspect="1"/>
          </p:cNvPicPr>
          <p:nvPr/>
        </p:nvPicPr>
        <p:blipFill>
          <a:blip r:embed="rId2"/>
          <a:stretch>
            <a:fillRect/>
          </a:stretch>
        </p:blipFill>
        <p:spPr>
          <a:xfrm>
            <a:off x="4644008" y="2132856"/>
            <a:ext cx="3814192" cy="3026180"/>
          </a:xfrm>
          <a:prstGeom prst="rect">
            <a:avLst/>
          </a:prstGeom>
        </p:spPr>
      </p:pic>
      <p:pic>
        <p:nvPicPr>
          <p:cNvPr id="5" name="图片 4"/>
          <p:cNvPicPr>
            <a:picLocks noChangeAspect="1"/>
          </p:cNvPicPr>
          <p:nvPr/>
        </p:nvPicPr>
        <p:blipFill>
          <a:blip r:embed="rId3"/>
          <a:stretch>
            <a:fillRect/>
          </a:stretch>
        </p:blipFill>
        <p:spPr>
          <a:xfrm>
            <a:off x="685800" y="2132856"/>
            <a:ext cx="3740635" cy="3039939"/>
          </a:xfrm>
          <a:prstGeom prst="rect">
            <a:avLst/>
          </a:prstGeom>
        </p:spPr>
      </p:pic>
      <p:sp>
        <p:nvSpPr>
          <p:cNvPr id="6" name="文本框 5"/>
          <p:cNvSpPr txBox="1"/>
          <p:nvPr/>
        </p:nvSpPr>
        <p:spPr>
          <a:xfrm>
            <a:off x="1656017" y="5373216"/>
            <a:ext cx="1800200" cy="400110"/>
          </a:xfrm>
          <a:prstGeom prst="rect">
            <a:avLst/>
          </a:prstGeom>
          <a:noFill/>
        </p:spPr>
        <p:txBody>
          <a:bodyPr wrap="square" rtlCol="0">
            <a:spAutoFit/>
          </a:bodyPr>
          <a:lstStyle/>
          <a:p>
            <a:r>
              <a:rPr lang="en-US" altLang="zh-CN" sz="2000" dirty="0" smtClean="0"/>
              <a:t>Static scene</a:t>
            </a:r>
            <a:endParaRPr lang="zh-CN" altLang="en-US" sz="2000" dirty="0"/>
          </a:p>
        </p:txBody>
      </p:sp>
      <p:sp>
        <p:nvSpPr>
          <p:cNvPr id="7" name="文本框 6"/>
          <p:cNvSpPr txBox="1"/>
          <p:nvPr/>
        </p:nvSpPr>
        <p:spPr>
          <a:xfrm>
            <a:off x="5506430" y="5373215"/>
            <a:ext cx="2089348" cy="400110"/>
          </a:xfrm>
          <a:prstGeom prst="rect">
            <a:avLst/>
          </a:prstGeom>
          <a:noFill/>
        </p:spPr>
        <p:txBody>
          <a:bodyPr wrap="square" rtlCol="0">
            <a:spAutoFit/>
          </a:bodyPr>
          <a:lstStyle/>
          <a:p>
            <a:r>
              <a:rPr lang="en-US" altLang="zh-CN" sz="2000" dirty="0" smtClean="0"/>
              <a:t>Dynamic scene</a:t>
            </a:r>
            <a:endParaRPr lang="zh-CN" altLang="en-US" sz="2000" dirty="0"/>
          </a:p>
        </p:txBody>
      </p:sp>
    </p:spTree>
    <p:extLst>
      <p:ext uri="{BB962C8B-B14F-4D97-AF65-F5344CB8AC3E}">
        <p14:creationId xmlns:p14="http://schemas.microsoft.com/office/powerpoint/2010/main" val="244718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2 Frame Difference</a:t>
            </a:r>
            <a:endParaRPr lang="zh-CN" altLang="en-US" sz="2800" dirty="0"/>
          </a:p>
        </p:txBody>
      </p:sp>
      <p:sp>
        <p:nvSpPr>
          <p:cNvPr id="3" name="内容占位符 2"/>
          <p:cNvSpPr>
            <a:spLocks noGrp="1"/>
          </p:cNvSpPr>
          <p:nvPr>
            <p:ph idx="1"/>
          </p:nvPr>
        </p:nvSpPr>
        <p:spPr>
          <a:xfrm>
            <a:off x="685800" y="1981200"/>
            <a:ext cx="7772400" cy="1015752"/>
          </a:xfrm>
        </p:spPr>
        <p:txBody>
          <a:bodyPr/>
          <a:lstStyle/>
          <a:p>
            <a:r>
              <a:rPr lang="en-US" altLang="zh-CN" sz="2000" dirty="0"/>
              <a:t>By directly comparing the corresponding gray values of two frames of images, a differential image representing the information of the moving objects in the scene can be obtained</a:t>
            </a:r>
            <a:endParaRPr lang="zh-CN" altLang="en-US" sz="2000" dirty="0"/>
          </a:p>
        </p:txBody>
      </p:sp>
      <p:pic>
        <p:nvPicPr>
          <p:cNvPr id="4" name="图片 3"/>
          <p:cNvPicPr>
            <a:picLocks noChangeAspect="1"/>
          </p:cNvPicPr>
          <p:nvPr/>
        </p:nvPicPr>
        <p:blipFill>
          <a:blip r:embed="rId2"/>
          <a:stretch>
            <a:fillRect/>
          </a:stretch>
        </p:blipFill>
        <p:spPr>
          <a:xfrm>
            <a:off x="1126577" y="3219894"/>
            <a:ext cx="6890843" cy="1872208"/>
          </a:xfrm>
          <a:prstGeom prst="rect">
            <a:avLst/>
          </a:prstGeom>
        </p:spPr>
      </p:pic>
      <p:sp>
        <p:nvSpPr>
          <p:cNvPr id="5" name="文本框 4"/>
          <p:cNvSpPr txBox="1"/>
          <p:nvPr/>
        </p:nvSpPr>
        <p:spPr>
          <a:xfrm>
            <a:off x="1337119" y="5092102"/>
            <a:ext cx="6469758" cy="400110"/>
          </a:xfrm>
          <a:prstGeom prst="rect">
            <a:avLst/>
          </a:prstGeom>
          <a:noFill/>
        </p:spPr>
        <p:txBody>
          <a:bodyPr wrap="square" rtlCol="0">
            <a:spAutoFit/>
          </a:bodyPr>
          <a:lstStyle/>
          <a:p>
            <a:r>
              <a:rPr lang="en-US" altLang="zh-CN" sz="2000" dirty="0" smtClean="0"/>
              <a:t>Figure(c) represents the differential image of figure (a) and (b)</a:t>
            </a:r>
            <a:endParaRPr lang="zh-CN" altLang="en-US" sz="2000" dirty="0"/>
          </a:p>
        </p:txBody>
      </p:sp>
    </p:spTree>
    <p:extLst>
      <p:ext uri="{BB962C8B-B14F-4D97-AF65-F5344CB8AC3E}">
        <p14:creationId xmlns:p14="http://schemas.microsoft.com/office/powerpoint/2010/main" val="161495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2 Frame Difference</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3322602"/>
                <a:ext cx="7772400" cy="3346758"/>
              </a:xfrm>
            </p:spPr>
            <p:txBody>
              <a:bodyPr/>
              <a:lstStyle/>
              <a:p>
                <a:r>
                  <a:rPr lang="en-US" altLang="zh-CN" sz="2000" dirty="0" smtClean="0"/>
                  <a:t>The differential image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𝑖𝑗</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oMath>
                </a14:m>
                <a:r>
                  <a:rPr lang="en-US" altLang="zh-CN" sz="2000" dirty="0" smtClean="0"/>
                  <a:t> can be computed as :</a:t>
                </a:r>
              </a:p>
              <a:p>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𝑖𝑗</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𝑖</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𝑗</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e>
                    </m:d>
                  </m:oMath>
                </a14:m>
                <a:endParaRPr lang="en-US" altLang="zh-CN" dirty="0" smtClean="0"/>
              </a:p>
              <a:p>
                <a:r>
                  <a:rPr lang="en-US" altLang="zh-CN" sz="2000" dirty="0"/>
                  <a:t>Binary </a:t>
                </a:r>
                <a:r>
                  <a:rPr lang="en-US" altLang="zh-CN" sz="2000" dirty="0" smtClean="0"/>
                  <a:t>image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𝑇𝐷</m:t>
                        </m:r>
                      </m:e>
                      <m:sub>
                        <m:r>
                          <a:rPr lang="en-US" altLang="zh-CN" sz="2000" i="1">
                            <a:latin typeface="Cambria Math" panose="02040503050406030204" pitchFamily="18" charset="0"/>
                          </a:rPr>
                          <m:t>𝑖𝑗</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oMath>
                </a14:m>
                <a:r>
                  <a:rPr lang="en-US" altLang="zh-CN" sz="2000" dirty="0" smtClean="0"/>
                  <a:t> </a:t>
                </a:r>
                <a:r>
                  <a:rPr lang="en-US" altLang="zh-CN" sz="2000" dirty="0"/>
                  <a:t>of </a:t>
                </a:r>
                <a:r>
                  <a:rPr lang="en-US" altLang="zh-CN" sz="2000" dirty="0" smtClean="0"/>
                  <a:t>differential image </a:t>
                </a:r>
                <a:r>
                  <a:rPr lang="en-US" altLang="zh-CN" sz="2000" dirty="0"/>
                  <a:t>are usually used in </a:t>
                </a:r>
                <a:r>
                  <a:rPr lang="en-US" altLang="zh-CN" sz="2000" dirty="0" smtClean="0"/>
                  <a:t>practice:</a:t>
                </a:r>
              </a:p>
              <a:p>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𝑇𝐷</m:t>
                        </m:r>
                      </m:e>
                      <m:sub>
                        <m:r>
                          <a:rPr lang="en-US" altLang="zh-CN" sz="1800" i="1">
                            <a:latin typeface="Cambria Math" panose="02040503050406030204" pitchFamily="18" charset="0"/>
                          </a:rPr>
                          <m:t>𝑖𝑗</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a:latin typeface="Cambria Math" panose="02040503050406030204" pitchFamily="18" charset="0"/>
                          </a:rPr>
                          <m:t>,</m:t>
                        </m:r>
                        <m:r>
                          <a:rPr lang="en-US" altLang="zh-CN" sz="1800" i="1">
                            <a:latin typeface="Cambria Math" panose="02040503050406030204" pitchFamily="18" charset="0"/>
                          </a:rPr>
                          <m:t>𝑦</m:t>
                        </m:r>
                      </m:e>
                    </m:d>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eqArr>
                          <m:eqArrPr>
                            <m:ctrlPr>
                              <a:rPr lang="zh-CN" altLang="zh-CN" sz="1800" i="1">
                                <a:latin typeface="Cambria Math" panose="02040503050406030204" pitchFamily="18" charset="0"/>
                              </a:rPr>
                            </m:ctrlPr>
                          </m:eqArrPr>
                          <m:e>
                            <m:r>
                              <a:rPr lang="en-US" altLang="zh-CN" sz="1800">
                                <a:latin typeface="Cambria Math" panose="02040503050406030204" pitchFamily="18" charset="0"/>
                              </a:rPr>
                              <m:t>1                                  </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𝐷</m:t>
                                </m:r>
                              </m:e>
                              <m:sub>
                                <m:r>
                                  <a:rPr lang="en-US" altLang="zh-CN" sz="1800" i="1">
                                    <a:latin typeface="Cambria Math" panose="02040503050406030204" pitchFamily="18" charset="0"/>
                                  </a:rPr>
                                  <m:t>𝑖𝑗</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a:latin typeface="Cambria Math" panose="02040503050406030204" pitchFamily="18" charset="0"/>
                                  </a:rPr>
                                  <m:t>,</m:t>
                                </m:r>
                                <m:r>
                                  <a:rPr lang="en-US" altLang="zh-CN" sz="1800" i="1">
                                    <a:latin typeface="Cambria Math" panose="02040503050406030204" pitchFamily="18" charset="0"/>
                                  </a:rPr>
                                  <m:t>𝑦</m:t>
                                </m:r>
                              </m:e>
                            </m:d>
                            <m:r>
                              <a:rPr lang="en-US" altLang="zh-CN" sz="1800">
                                <a:latin typeface="Cambria Math" panose="02040503050406030204" pitchFamily="18" charset="0"/>
                              </a:rPr>
                              <m:t>&gt;</m:t>
                            </m:r>
                            <m:r>
                              <a:rPr lang="en-US" altLang="zh-CN" sz="1800" i="1">
                                <a:latin typeface="Cambria Math" panose="02040503050406030204" pitchFamily="18" charset="0"/>
                              </a:rPr>
                              <m:t>𝑇</m:t>
                            </m:r>
                            <m:r>
                              <a:rPr lang="en-US" altLang="zh-CN" sz="1800">
                                <a:latin typeface="Cambria Math" panose="02040503050406030204" pitchFamily="18" charset="0"/>
                              </a:rPr>
                              <m:t> </m:t>
                            </m:r>
                          </m:e>
                          <m:e>
                            <m:r>
                              <a:rPr lang="en-US" altLang="zh-CN" sz="1800">
                                <a:latin typeface="Cambria Math" panose="02040503050406030204" pitchFamily="18" charset="0"/>
                              </a:rPr>
                              <m:t>0                                   </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𝐷</m:t>
                                </m:r>
                              </m:e>
                              <m:sub>
                                <m:r>
                                  <a:rPr lang="en-US" altLang="zh-CN" sz="1800" i="1">
                                    <a:latin typeface="Cambria Math" panose="02040503050406030204" pitchFamily="18" charset="0"/>
                                  </a:rPr>
                                  <m:t>𝑖𝑗</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a:latin typeface="Cambria Math" panose="02040503050406030204" pitchFamily="18" charset="0"/>
                                  </a:rPr>
                                  <m:t>,</m:t>
                                </m:r>
                                <m:r>
                                  <a:rPr lang="en-US" altLang="zh-CN" sz="1800" i="1">
                                    <a:latin typeface="Cambria Math" panose="02040503050406030204" pitchFamily="18" charset="0"/>
                                  </a:rPr>
                                  <m:t>𝑦</m:t>
                                </m:r>
                              </m:e>
                            </m:d>
                            <m:r>
                              <a:rPr lang="en-US" altLang="zh-CN" sz="1800">
                                <a:latin typeface="Cambria Math" panose="02040503050406030204" pitchFamily="18" charset="0"/>
                              </a:rPr>
                              <m:t>≤</m:t>
                            </m:r>
                            <m:r>
                              <a:rPr lang="en-US" altLang="zh-CN" sz="1800" i="1">
                                <a:latin typeface="Cambria Math" panose="02040503050406030204" pitchFamily="18" charset="0"/>
                              </a:rPr>
                              <m:t>𝑇</m:t>
                            </m:r>
                          </m:e>
                        </m:eqArr>
                      </m:e>
                    </m:d>
                  </m:oMath>
                </a14:m>
                <a:endParaRPr lang="en-US" altLang="zh-CN" sz="2000" dirty="0" smtClean="0"/>
              </a:p>
              <a:p>
                <a:r>
                  <a:rPr lang="en-US" altLang="zh-CN" sz="2000" dirty="0"/>
                  <a:t>The processing of the </a:t>
                </a:r>
                <a:r>
                  <a:rPr lang="en-US" altLang="zh-CN" sz="2000" dirty="0" smtClean="0"/>
                  <a:t>frame </a:t>
                </a:r>
                <a:r>
                  <a:rPr lang="en-US" altLang="zh-CN" sz="2000" dirty="0"/>
                  <a:t>difference method is too simple. </a:t>
                </a:r>
                <a:endParaRPr lang="en-US" altLang="zh-CN" sz="2000" dirty="0" smtClean="0"/>
              </a:p>
              <a:p>
                <a:r>
                  <a:rPr lang="en-US" altLang="zh-CN" sz="2000" dirty="0" smtClean="0"/>
                  <a:t>In </a:t>
                </a:r>
                <a:r>
                  <a:rPr lang="en-US" altLang="zh-CN" sz="2000" dirty="0"/>
                  <a:t>practice, </a:t>
                </a:r>
                <a:r>
                  <a:rPr lang="en-US" altLang="zh-CN" sz="2000" dirty="0" smtClean="0"/>
                  <a:t>improved frame </a:t>
                </a:r>
                <a:r>
                  <a:rPr lang="en-US" altLang="zh-CN" sz="2000" dirty="0"/>
                  <a:t>difference </a:t>
                </a:r>
                <a:r>
                  <a:rPr lang="en-US" altLang="zh-CN" sz="2000" dirty="0" smtClean="0"/>
                  <a:t>methods are usually </a:t>
                </a:r>
                <a:r>
                  <a:rPr lang="en-US" altLang="zh-CN" sz="2000" dirty="0"/>
                  <a:t>used.</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7584" y="3322602"/>
                <a:ext cx="7772400" cy="3346758"/>
              </a:xfrm>
              <a:blipFill rotWithShape="0">
                <a:blip r:embed="rId2"/>
                <a:stretch>
                  <a:fillRect l="-706" t="-9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91680" y="1752600"/>
            <a:ext cx="5760640" cy="1565138"/>
          </a:xfrm>
          <a:prstGeom prst="rect">
            <a:avLst/>
          </a:prstGeom>
        </p:spPr>
      </p:pic>
    </p:spTree>
    <p:extLst>
      <p:ext uri="{BB962C8B-B14F-4D97-AF65-F5344CB8AC3E}">
        <p14:creationId xmlns:p14="http://schemas.microsoft.com/office/powerpoint/2010/main" val="2179410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2.1</a:t>
            </a:r>
            <a:r>
              <a:rPr lang="zh-CN" altLang="en-US" sz="2800" dirty="0" smtClean="0"/>
              <a:t> </a:t>
            </a:r>
            <a:r>
              <a:rPr lang="en-US" altLang="zh-CN" sz="2800" dirty="0" smtClean="0"/>
              <a:t>Scale filter</a:t>
            </a:r>
            <a:endParaRPr lang="zh-CN" altLang="en-US" sz="2800" dirty="0"/>
          </a:p>
        </p:txBody>
      </p:sp>
      <p:pic>
        <p:nvPicPr>
          <p:cNvPr id="5" name="内容占位符 4"/>
          <p:cNvPicPr>
            <a:picLocks noGrp="1" noChangeAspect="1"/>
          </p:cNvPicPr>
          <p:nvPr>
            <p:ph idx="1"/>
          </p:nvPr>
        </p:nvPicPr>
        <p:blipFill>
          <a:blip r:embed="rId2"/>
          <a:stretch>
            <a:fillRect/>
          </a:stretch>
        </p:blipFill>
        <p:spPr>
          <a:xfrm>
            <a:off x="6172521" y="3270434"/>
            <a:ext cx="1585140" cy="1081528"/>
          </a:xfrm>
          <a:prstGeom prst="rect">
            <a:avLst/>
          </a:prstGeom>
        </p:spPr>
      </p:pic>
      <p:pic>
        <p:nvPicPr>
          <p:cNvPr id="4" name="图片 3"/>
          <p:cNvPicPr>
            <a:picLocks noChangeAspect="1"/>
          </p:cNvPicPr>
          <p:nvPr/>
        </p:nvPicPr>
        <p:blipFill>
          <a:blip r:embed="rId3"/>
          <a:stretch>
            <a:fillRect/>
          </a:stretch>
        </p:blipFill>
        <p:spPr>
          <a:xfrm>
            <a:off x="1475656" y="3270434"/>
            <a:ext cx="4599063" cy="1090423"/>
          </a:xfrm>
          <a:prstGeom prst="rect">
            <a:avLst/>
          </a:prstGeom>
        </p:spPr>
      </p:pic>
      <p:pic>
        <p:nvPicPr>
          <p:cNvPr id="6" name="图片 5"/>
          <p:cNvPicPr>
            <a:picLocks noChangeAspect="1"/>
          </p:cNvPicPr>
          <p:nvPr/>
        </p:nvPicPr>
        <p:blipFill>
          <a:blip r:embed="rId4"/>
          <a:stretch>
            <a:fillRect/>
          </a:stretch>
        </p:blipFill>
        <p:spPr>
          <a:xfrm>
            <a:off x="1491198" y="4444542"/>
            <a:ext cx="4583522" cy="1064632"/>
          </a:xfrm>
          <a:prstGeom prst="rect">
            <a:avLst/>
          </a:prstGeom>
        </p:spPr>
      </p:pic>
      <p:pic>
        <p:nvPicPr>
          <p:cNvPr id="7" name="图片 6"/>
          <p:cNvPicPr>
            <a:picLocks noChangeAspect="1"/>
          </p:cNvPicPr>
          <p:nvPr/>
        </p:nvPicPr>
        <p:blipFill>
          <a:blip r:embed="rId5"/>
          <a:stretch>
            <a:fillRect/>
          </a:stretch>
        </p:blipFill>
        <p:spPr>
          <a:xfrm>
            <a:off x="6172522" y="4444543"/>
            <a:ext cx="1585140" cy="1082400"/>
          </a:xfrm>
          <a:prstGeom prst="rect">
            <a:avLst/>
          </a:prstGeom>
        </p:spPr>
      </p:pic>
      <p:sp>
        <p:nvSpPr>
          <p:cNvPr id="8" name="文本框 7"/>
          <p:cNvSpPr txBox="1"/>
          <p:nvPr/>
        </p:nvSpPr>
        <p:spPr>
          <a:xfrm>
            <a:off x="1799692" y="5837202"/>
            <a:ext cx="5544616" cy="400110"/>
          </a:xfrm>
          <a:prstGeom prst="rect">
            <a:avLst/>
          </a:prstGeom>
          <a:noFill/>
        </p:spPr>
        <p:txBody>
          <a:bodyPr wrap="square" rtlCol="0">
            <a:spAutoFit/>
          </a:bodyPr>
          <a:lstStyle/>
          <a:p>
            <a:r>
              <a:rPr lang="en-US" altLang="zh-CN" sz="2000" dirty="0" smtClean="0"/>
              <a:t>(c) Binary </a:t>
            </a:r>
            <a:r>
              <a:rPr lang="en-US" altLang="zh-CN" sz="2000" dirty="0"/>
              <a:t>image </a:t>
            </a:r>
            <a:r>
              <a:rPr lang="en-US" altLang="zh-CN" sz="2000" dirty="0" smtClean="0"/>
              <a:t>             (d) filtered binary image </a:t>
            </a:r>
          </a:p>
        </p:txBody>
      </p:sp>
      <p:sp>
        <p:nvSpPr>
          <p:cNvPr id="9" name="文本框 8"/>
          <p:cNvSpPr txBox="1"/>
          <p:nvPr/>
        </p:nvSpPr>
        <p:spPr>
          <a:xfrm>
            <a:off x="1979712" y="5526943"/>
            <a:ext cx="5184576" cy="400110"/>
          </a:xfrm>
          <a:prstGeom prst="rect">
            <a:avLst/>
          </a:prstGeom>
          <a:noFill/>
        </p:spPr>
        <p:txBody>
          <a:bodyPr wrap="square" rtlCol="0">
            <a:spAutoFit/>
          </a:bodyPr>
          <a:lstStyle/>
          <a:p>
            <a:r>
              <a:rPr lang="en-US" altLang="zh-CN" sz="2000" dirty="0" smtClean="0"/>
              <a:t>(a)                     (b)                   (c)                     (d)</a:t>
            </a:r>
            <a:endParaRPr lang="zh-CN" altLang="en-US" sz="2000" dirty="0"/>
          </a:p>
        </p:txBody>
      </p:sp>
      <p:sp>
        <p:nvSpPr>
          <p:cNvPr id="10" name="文本框 9"/>
          <p:cNvSpPr txBox="1"/>
          <p:nvPr/>
        </p:nvSpPr>
        <p:spPr>
          <a:xfrm>
            <a:off x="1475656" y="1752600"/>
            <a:ext cx="6192688" cy="1323439"/>
          </a:xfrm>
          <a:prstGeom prst="rect">
            <a:avLst/>
          </a:prstGeom>
          <a:noFill/>
        </p:spPr>
        <p:txBody>
          <a:bodyPr wrap="square" rtlCol="0">
            <a:spAutoFit/>
          </a:bodyPr>
          <a:lstStyle/>
          <a:p>
            <a:r>
              <a:rPr lang="en-US" altLang="zh-CN" sz="2000" dirty="0"/>
              <a:t>Binary difference images usually contain a lot of </a:t>
            </a:r>
            <a:r>
              <a:rPr lang="en-US" altLang="zh-CN" sz="2000" dirty="0" smtClean="0"/>
              <a:t>noise. </a:t>
            </a:r>
            <a:r>
              <a:rPr lang="en-US" altLang="zh-CN" sz="2000" dirty="0"/>
              <a:t>O</a:t>
            </a:r>
            <a:r>
              <a:rPr lang="en-US" altLang="zh-CN" sz="2000" dirty="0" smtClean="0"/>
              <a:t>bjects </a:t>
            </a:r>
            <a:r>
              <a:rPr lang="en-US" altLang="zh-CN" sz="2000" dirty="0"/>
              <a:t>we pay attention to are usually relatively </a:t>
            </a:r>
            <a:r>
              <a:rPr lang="en-US" altLang="zh-CN" sz="2000" dirty="0" smtClean="0"/>
              <a:t>large.</a:t>
            </a:r>
          </a:p>
          <a:p>
            <a:r>
              <a:rPr lang="en-US" altLang="zh-CN" sz="2000" dirty="0"/>
              <a:t>S</a:t>
            </a:r>
            <a:r>
              <a:rPr lang="en-US" altLang="zh-CN" sz="2000" dirty="0" smtClean="0"/>
              <a:t>o </a:t>
            </a:r>
            <a:r>
              <a:rPr lang="en-US" altLang="zh-CN" sz="2000" dirty="0"/>
              <a:t>these noises can be eliminated by a scale </a:t>
            </a:r>
            <a:r>
              <a:rPr lang="en-US" altLang="zh-CN" sz="2000" dirty="0" smtClean="0"/>
              <a:t>filter. Connected </a:t>
            </a:r>
            <a:r>
              <a:rPr lang="en-US" altLang="zh-CN" sz="2000" dirty="0"/>
              <a:t>components larger than a </a:t>
            </a:r>
            <a:r>
              <a:rPr lang="en-US" altLang="zh-CN" sz="2000" dirty="0" smtClean="0"/>
              <a:t>threshold </a:t>
            </a:r>
            <a:r>
              <a:rPr lang="en-US" altLang="zh-CN" sz="2000" dirty="0"/>
              <a:t>are retained.</a:t>
            </a:r>
            <a:endParaRPr lang="zh-CN" altLang="en-US" sz="2000" dirty="0"/>
          </a:p>
        </p:txBody>
      </p:sp>
    </p:spTree>
    <p:extLst>
      <p:ext uri="{BB962C8B-B14F-4D97-AF65-F5344CB8AC3E}">
        <p14:creationId xmlns:p14="http://schemas.microsoft.com/office/powerpoint/2010/main" val="82118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2.2 Three-frame Difference</a:t>
            </a:r>
            <a:endParaRPr lang="zh-CN" altLang="en-US" sz="2800" dirty="0"/>
          </a:p>
        </p:txBody>
      </p:sp>
      <mc:AlternateContent xmlns:mc="http://schemas.openxmlformats.org/markup-compatibility/2006" xmlns:a14="http://schemas.microsoft.com/office/drawing/2010/main">
        <mc:Choice Requires="a14">
          <p:sp>
            <p:nvSpPr>
              <p:cNvPr id="30" name="内容占位符 29"/>
              <p:cNvSpPr>
                <a:spLocks noGrp="1"/>
              </p:cNvSpPr>
              <p:nvPr>
                <p:ph idx="1"/>
              </p:nvPr>
            </p:nvSpPr>
            <p:spPr>
              <a:xfrm>
                <a:off x="591805" y="1934332"/>
                <a:ext cx="7772400" cy="3798924"/>
              </a:xfrm>
            </p:spPr>
            <p:txBody>
              <a:bodyPr/>
              <a:lstStyle/>
              <a:p>
                <a:pPr marL="0" indent="0">
                  <a:buNone/>
                </a:pPr>
                <a:r>
                  <a:rPr lang="en-US" altLang="zh-CN" sz="2000" dirty="0" smtClean="0"/>
                  <a:t>When moving objects are fast, the frame </a:t>
                </a:r>
                <a:r>
                  <a:rPr lang="en-US" altLang="zh-CN" sz="2000" dirty="0"/>
                  <a:t>difference method </a:t>
                </a:r>
                <a:r>
                  <a:rPr lang="en-US" altLang="zh-CN" sz="2000" dirty="0" smtClean="0"/>
                  <a:t>will get </a:t>
                </a:r>
                <a:r>
                  <a:rPr lang="en-US" altLang="zh-CN" sz="2000" dirty="0"/>
                  <a:t>ghosting moving </a:t>
                </a:r>
                <a:r>
                  <a:rPr lang="en-US" altLang="zh-CN" sz="2000" dirty="0" smtClean="0"/>
                  <a:t>targets. </a:t>
                </a:r>
                <a:r>
                  <a:rPr lang="en-US" altLang="zh-CN" sz="2000" dirty="0"/>
                  <a:t>T</a:t>
                </a:r>
                <a:r>
                  <a:rPr lang="en-US" altLang="zh-CN" sz="2000" dirty="0" smtClean="0"/>
                  <a:t>he </a:t>
                </a:r>
                <a:r>
                  <a:rPr lang="en-US" altLang="zh-CN" sz="2000" dirty="0"/>
                  <a:t>three-frame difference method can solve this </a:t>
                </a:r>
                <a:r>
                  <a:rPr lang="en-US" altLang="zh-CN" sz="2000" dirty="0" smtClean="0"/>
                  <a:t>problem:</a:t>
                </a:r>
              </a:p>
              <a:p>
                <a:pPr marL="0" indent="0">
                  <a:buNone/>
                </a:pPr>
                <a:endParaRPr lang="en-US" altLang="zh-CN" sz="2000" dirty="0" smtClean="0"/>
              </a:p>
              <a:p>
                <a:pPr marL="0" indent="0">
                  <a:buNone/>
                </a:pPr>
                <a:r>
                  <a:rPr lang="en-US" altLang="zh-CN" sz="2000" dirty="0"/>
                  <a:t>S</a:t>
                </a:r>
                <a:r>
                  <a:rPr lang="en-US" altLang="zh-CN" sz="2000" dirty="0" smtClean="0"/>
                  <a:t>tep 1: For </a:t>
                </a:r>
                <a:r>
                  <a:rPr lang="en-US" altLang="zh-CN" sz="2000" dirty="0"/>
                  <a:t>three consecutive images, find the binary </a:t>
                </a:r>
                <a:r>
                  <a:rPr lang="en-US" altLang="zh-CN" sz="2000" dirty="0" smtClean="0"/>
                  <a:t>differential images </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 ,</m:t>
                        </m:r>
                        <m:r>
                          <m:rPr>
                            <m:sty m:val="p"/>
                          </m:rPr>
                          <a:rPr lang="en-US" altLang="zh-CN" sz="2000">
                            <a:latin typeface="Cambria Math" panose="02040503050406030204" pitchFamily="18" charset="0"/>
                          </a:rPr>
                          <m:t>n</m:t>
                        </m:r>
                        <m:r>
                          <a:rPr lang="en-US" altLang="zh-CN" sz="2000" i="1">
                            <a:latin typeface="Cambria Math" panose="02040503050406030204" pitchFamily="18" charset="0"/>
                          </a:rPr>
                          <m:t>−</m:t>
                        </m:r>
                        <m:r>
                          <a:rPr lang="en-US" altLang="zh-CN" sz="2000">
                            <a:latin typeface="Cambria Math" panose="02040503050406030204" pitchFamily="18" charset="0"/>
                          </a:rPr>
                          <m:t>1</m:t>
                        </m:r>
                      </m:sub>
                    </m:sSub>
                  </m:oMath>
                </a14:m>
                <a:r>
                  <a:rPr lang="en-US" altLang="zh-CN" sz="2000" dirty="0" smtClean="0"/>
                  <a:t> and </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+1,</m:t>
                        </m:r>
                        <m:r>
                          <m:rPr>
                            <m:sty m:val="p"/>
                          </m:rPr>
                          <a:rPr lang="en-US" altLang="zh-CN" sz="2000">
                            <a:latin typeface="Cambria Math" panose="02040503050406030204" pitchFamily="18" charset="0"/>
                          </a:rPr>
                          <m:t>n</m:t>
                        </m:r>
                      </m:sub>
                    </m:sSub>
                  </m:oMath>
                </a14:m>
                <a:r>
                  <a:rPr lang="en-US" altLang="zh-CN" sz="2000" dirty="0" smtClean="0"/>
                  <a:t>  of </a:t>
                </a:r>
                <a:r>
                  <a:rPr lang="en-US" altLang="zh-CN" sz="2000" dirty="0"/>
                  <a:t>adjacent </a:t>
                </a:r>
                <a:r>
                  <a:rPr lang="en-US" altLang="zh-CN" sz="2000" dirty="0" smtClean="0"/>
                  <a:t>frames.</a:t>
                </a:r>
              </a:p>
              <a:p>
                <a:pPr marL="0" indent="0">
                  <a:buNone/>
                </a:pPr>
                <a:r>
                  <a:rPr lang="en-US" altLang="zh-CN" sz="2000" dirty="0"/>
                  <a:t>Step 2: Process the binary </a:t>
                </a:r>
                <a:r>
                  <a:rPr lang="en-US" altLang="zh-CN" sz="2000" dirty="0" smtClean="0"/>
                  <a:t>differential images </a:t>
                </a:r>
                <a:r>
                  <a:rPr lang="en-US" altLang="zh-CN" sz="2000" dirty="0"/>
                  <a:t>according to the following formula to find the binary image containing the moving </a:t>
                </a:r>
                <a:r>
                  <a:rPr lang="en-US" altLang="zh-CN" sz="2000" dirty="0" smtClean="0"/>
                  <a:t>target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a:latin typeface="Cambria Math" panose="02040503050406030204" pitchFamily="18" charset="0"/>
                          </a:rPr>
                          <m:t> </m:t>
                        </m:r>
                        <m:r>
                          <a:rPr lang="en-US" altLang="zh-CN" sz="2000" i="1">
                            <a:latin typeface="Cambria Math" panose="02040503050406030204" pitchFamily="18" charset="0"/>
                          </a:rPr>
                          <m:t>𝑛</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oMath>
                </a14:m>
                <a:r>
                  <a:rPr lang="en-US" altLang="zh-CN" sz="2000" dirty="0" smtClean="0"/>
                  <a:t>:</a:t>
                </a: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a:latin typeface="Cambria Math" panose="02040503050406030204" pitchFamily="18" charset="0"/>
                            </a:rPr>
                            <m:t> </m:t>
                          </m:r>
                          <m:r>
                            <a:rPr lang="en-US" altLang="zh-CN" sz="2000" i="1">
                              <a:latin typeface="Cambria Math" panose="02040503050406030204" pitchFamily="18" charset="0"/>
                            </a:rPr>
                            <m:t>𝑛</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r>
                                <a:rPr lang="en-US" altLang="zh-CN" sz="2000">
                                  <a:latin typeface="Cambria Math" panose="02040503050406030204" pitchFamily="18" charset="0"/>
                                </a:rPr>
                                <m:t>1                  </m:t>
                              </m:r>
                              <m:r>
                                <a:rPr lang="en-US" altLang="zh-CN" sz="2000" b="0" i="0" smtClean="0">
                                  <a:latin typeface="Cambria Math" panose="02040503050406030204" pitchFamily="18" charset="0"/>
                                </a:rPr>
                                <m:t>  </m:t>
                              </m:r>
                              <m:r>
                                <a:rPr lang="en-US" altLang="zh-CN" sz="2000">
                                  <a:latin typeface="Cambria Math" panose="02040503050406030204" pitchFamily="18" charset="0"/>
                                </a:rPr>
                                <m:t> </m:t>
                              </m:r>
                              <m:r>
                                <a:rPr lang="en-US" altLang="zh-CN" sz="2000" b="0" i="1" smtClean="0">
                                  <a:latin typeface="Cambria Math" panose="02040503050406030204" pitchFamily="18" charset="0"/>
                                </a:rPr>
                                <m:t>𝑤h𝑒𝑛</m:t>
                              </m:r>
                              <m:r>
                                <a:rPr lang="en-US" altLang="zh-CN" sz="2000" b="0" i="1" smtClean="0">
                                  <a:latin typeface="Cambria Math" panose="02040503050406030204" pitchFamily="18" charset="0"/>
                                </a:rPr>
                                <m:t> </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 ,</m:t>
                                  </m:r>
                                  <m:r>
                                    <m:rPr>
                                      <m:sty m:val="p"/>
                                    </m:rPr>
                                    <a:rPr lang="en-US" altLang="zh-CN" sz="2000">
                                      <a:latin typeface="Cambria Math" panose="02040503050406030204" pitchFamily="18" charset="0"/>
                                    </a:rPr>
                                    <m:t>n</m:t>
                                  </m:r>
                                  <m:r>
                                    <a:rPr lang="en-US" altLang="zh-CN" sz="2000" i="1">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+1,</m:t>
                                  </m:r>
                                  <m:r>
                                    <m:rPr>
                                      <m:sty m:val="p"/>
                                    </m:rPr>
                                    <a:rPr lang="en-US" altLang="zh-CN" sz="2000">
                                      <a:latin typeface="Cambria Math" panose="02040503050406030204" pitchFamily="18" charset="0"/>
                                    </a:rPr>
                                    <m:t>n</m:t>
                                  </m:r>
                                </m:sub>
                              </m:sSub>
                              <m:r>
                                <a:rPr lang="en-US" altLang="zh-CN" sz="2000">
                                  <a:latin typeface="Cambria Math" panose="02040503050406030204" pitchFamily="18" charset="0"/>
                                </a:rPr>
                                <m:t>=1</m:t>
                              </m:r>
                            </m:e>
                            <m:e>
                              <m:r>
                                <a:rPr lang="en-US" altLang="zh-CN" sz="2000">
                                  <a:latin typeface="Cambria Math" panose="02040503050406030204" pitchFamily="18" charset="0"/>
                                </a:rPr>
                                <m:t>0                   </m:t>
                              </m:r>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𝑤h𝑒𝑛</m:t>
                              </m:r>
                              <m:r>
                                <a:rPr lang="en-US" altLang="zh-CN" sz="2000" b="0" i="0" smtClean="0">
                                  <a:latin typeface="Cambria Math" panose="02040503050406030204" pitchFamily="18" charset="0"/>
                                </a:rPr>
                                <m:t> </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 ,</m:t>
                                  </m:r>
                                  <m:r>
                                    <m:rPr>
                                      <m:sty m:val="p"/>
                                    </m:rPr>
                                    <a:rPr lang="en-US" altLang="zh-CN" sz="2000">
                                      <a:latin typeface="Cambria Math" panose="02040503050406030204" pitchFamily="18" charset="0"/>
                                    </a:rPr>
                                    <m:t>n</m:t>
                                  </m:r>
                                  <m:r>
                                    <a:rPr lang="en-US" altLang="zh-CN" sz="2000" i="1">
                                      <a:latin typeface="Cambria Math" panose="02040503050406030204" pitchFamily="18" charset="0"/>
                                    </a:rPr>
                                    <m:t>−</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TD</m:t>
                                  </m:r>
                                </m:e>
                                <m:sub>
                                  <m:r>
                                    <m:rPr>
                                      <m:sty m:val="p"/>
                                    </m:rPr>
                                    <a:rPr lang="en-US" altLang="zh-CN" sz="2000">
                                      <a:latin typeface="Cambria Math" panose="02040503050406030204" pitchFamily="18" charset="0"/>
                                    </a:rPr>
                                    <m:t>n</m:t>
                                  </m:r>
                                  <m:r>
                                    <a:rPr lang="en-US" altLang="zh-CN" sz="2000">
                                      <a:latin typeface="Cambria Math" panose="02040503050406030204" pitchFamily="18" charset="0"/>
                                    </a:rPr>
                                    <m:t>+1,</m:t>
                                  </m:r>
                                  <m:r>
                                    <m:rPr>
                                      <m:sty m:val="p"/>
                                    </m:rPr>
                                    <a:rPr lang="en-US" altLang="zh-CN" sz="2000">
                                      <a:latin typeface="Cambria Math" panose="02040503050406030204" pitchFamily="18" charset="0"/>
                                    </a:rPr>
                                    <m:t>n</m:t>
                                  </m:r>
                                </m:sub>
                              </m:sSub>
                              <m:r>
                                <a:rPr lang="en-US" altLang="zh-CN" sz="2000">
                                  <a:latin typeface="Cambria Math" panose="02040503050406030204" pitchFamily="18" charset="0"/>
                                </a:rPr>
                                <m:t>≠ 1</m:t>
                              </m:r>
                            </m:e>
                          </m:eqArr>
                        </m:e>
                      </m:d>
                    </m:oMath>
                  </m:oMathPara>
                </a14:m>
                <a:endParaRPr lang="zh-CN" altLang="en-US" sz="2000" dirty="0"/>
              </a:p>
            </p:txBody>
          </p:sp>
        </mc:Choice>
        <mc:Fallback xmlns="">
          <p:sp>
            <p:nvSpPr>
              <p:cNvPr id="30" name="内容占位符 29"/>
              <p:cNvSpPr>
                <a:spLocks noGrp="1" noRot="1" noChangeAspect="1" noMove="1" noResize="1" noEditPoints="1" noAdjustHandles="1" noChangeArrowheads="1" noChangeShapeType="1" noTextEdit="1"/>
              </p:cNvSpPr>
              <p:nvPr>
                <p:ph idx="1"/>
              </p:nvPr>
            </p:nvSpPr>
            <p:spPr>
              <a:xfrm>
                <a:off x="591805" y="1934332"/>
                <a:ext cx="7772400" cy="3798924"/>
              </a:xfrm>
              <a:blipFill rotWithShape="0">
                <a:blip r:embed="rId3"/>
                <a:stretch>
                  <a:fillRect l="-784" t="-803"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21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2.2 Three-frame Difference illustration</a:t>
            </a:r>
            <a:endParaRPr lang="zh-CN" altLang="en-US" sz="2800" dirty="0"/>
          </a:p>
        </p:txBody>
      </p:sp>
      <p:cxnSp>
        <p:nvCxnSpPr>
          <p:cNvPr id="4" name="直接箭头连接符 3"/>
          <p:cNvCxnSpPr/>
          <p:nvPr/>
        </p:nvCxnSpPr>
        <p:spPr>
          <a:xfrm flipV="1">
            <a:off x="3836797" y="2616973"/>
            <a:ext cx="814356" cy="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flipV="1">
            <a:off x="3810598" y="4519090"/>
            <a:ext cx="814356" cy="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箭头连接符 5"/>
          <p:cNvCxnSpPr/>
          <p:nvPr/>
        </p:nvCxnSpPr>
        <p:spPr>
          <a:xfrm>
            <a:off x="6154357" y="2478268"/>
            <a:ext cx="791142" cy="10587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flipV="1">
            <a:off x="5954028" y="3742485"/>
            <a:ext cx="991471" cy="804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图片 7"/>
          <p:cNvPicPr>
            <a:picLocks noChangeAspect="1"/>
          </p:cNvPicPr>
          <p:nvPr/>
        </p:nvPicPr>
        <p:blipFill>
          <a:blip r:embed="rId2"/>
          <a:stretch>
            <a:fillRect/>
          </a:stretch>
        </p:blipFill>
        <p:spPr>
          <a:xfrm>
            <a:off x="936814" y="2058762"/>
            <a:ext cx="1393794" cy="1116422"/>
          </a:xfrm>
          <a:prstGeom prst="rect">
            <a:avLst/>
          </a:prstGeom>
        </p:spPr>
      </p:pic>
      <p:pic>
        <p:nvPicPr>
          <p:cNvPr id="9" name="图片 8"/>
          <p:cNvPicPr>
            <a:picLocks noChangeAspect="1"/>
          </p:cNvPicPr>
          <p:nvPr/>
        </p:nvPicPr>
        <p:blipFill>
          <a:blip r:embed="rId3"/>
          <a:stretch>
            <a:fillRect/>
          </a:stretch>
        </p:blipFill>
        <p:spPr>
          <a:xfrm>
            <a:off x="2489651" y="2058762"/>
            <a:ext cx="1404304" cy="1116422"/>
          </a:xfrm>
          <a:prstGeom prst="rect">
            <a:avLst/>
          </a:prstGeom>
        </p:spPr>
      </p:pic>
      <p:pic>
        <p:nvPicPr>
          <p:cNvPr id="10" name="图片 9"/>
          <p:cNvPicPr>
            <a:picLocks noChangeAspect="1"/>
          </p:cNvPicPr>
          <p:nvPr/>
        </p:nvPicPr>
        <p:blipFill>
          <a:blip r:embed="rId3"/>
          <a:stretch>
            <a:fillRect/>
          </a:stretch>
        </p:blipFill>
        <p:spPr>
          <a:xfrm>
            <a:off x="939796" y="3942267"/>
            <a:ext cx="1390812" cy="1105696"/>
          </a:xfrm>
          <a:prstGeom prst="rect">
            <a:avLst/>
          </a:prstGeom>
        </p:spPr>
      </p:pic>
      <p:pic>
        <p:nvPicPr>
          <p:cNvPr id="11" name="图片 10"/>
          <p:cNvPicPr>
            <a:picLocks noChangeAspect="1"/>
          </p:cNvPicPr>
          <p:nvPr/>
        </p:nvPicPr>
        <p:blipFill>
          <a:blip r:embed="rId4"/>
          <a:stretch>
            <a:fillRect/>
          </a:stretch>
        </p:blipFill>
        <p:spPr>
          <a:xfrm>
            <a:off x="2481524" y="3933056"/>
            <a:ext cx="1405752" cy="1114907"/>
          </a:xfrm>
          <a:prstGeom prst="rect">
            <a:avLst/>
          </a:prstGeom>
        </p:spPr>
      </p:pic>
      <p:pic>
        <p:nvPicPr>
          <p:cNvPr id="12" name="图片 11"/>
          <p:cNvPicPr>
            <a:picLocks noChangeAspect="1"/>
          </p:cNvPicPr>
          <p:nvPr/>
        </p:nvPicPr>
        <p:blipFill>
          <a:blip r:embed="rId5"/>
          <a:stretch>
            <a:fillRect/>
          </a:stretch>
        </p:blipFill>
        <p:spPr>
          <a:xfrm>
            <a:off x="4624954" y="2058762"/>
            <a:ext cx="1389533" cy="1119721"/>
          </a:xfrm>
          <a:prstGeom prst="rect">
            <a:avLst/>
          </a:prstGeom>
        </p:spPr>
      </p:pic>
      <p:pic>
        <p:nvPicPr>
          <p:cNvPr id="13" name="图片 12"/>
          <p:cNvPicPr>
            <a:picLocks noChangeAspect="1"/>
          </p:cNvPicPr>
          <p:nvPr/>
        </p:nvPicPr>
        <p:blipFill>
          <a:blip r:embed="rId6"/>
          <a:stretch>
            <a:fillRect/>
          </a:stretch>
        </p:blipFill>
        <p:spPr>
          <a:xfrm>
            <a:off x="4624954" y="3942267"/>
            <a:ext cx="1389533" cy="1110727"/>
          </a:xfrm>
          <a:prstGeom prst="rect">
            <a:avLst/>
          </a:prstGeom>
        </p:spPr>
      </p:pic>
      <p:pic>
        <p:nvPicPr>
          <p:cNvPr id="14" name="图片 13"/>
          <p:cNvPicPr>
            <a:picLocks noChangeAspect="1"/>
          </p:cNvPicPr>
          <p:nvPr/>
        </p:nvPicPr>
        <p:blipFill>
          <a:blip r:embed="rId7"/>
          <a:stretch>
            <a:fillRect/>
          </a:stretch>
        </p:blipFill>
        <p:spPr>
          <a:xfrm>
            <a:off x="7046752" y="3065913"/>
            <a:ext cx="1341903" cy="1079056"/>
          </a:xfrm>
          <a:prstGeom prst="rect">
            <a:avLst/>
          </a:prstGeom>
        </p:spPr>
      </p:pic>
      <mc:AlternateContent xmlns:mc="http://schemas.openxmlformats.org/markup-compatibility/2006" xmlns:a14="http://schemas.microsoft.com/office/drawing/2010/main">
        <mc:Choice Requires="a14">
          <p:sp>
            <p:nvSpPr>
              <p:cNvPr id="18" name="文本框 17"/>
              <p:cNvSpPr txBox="1"/>
              <p:nvPr/>
            </p:nvSpPr>
            <p:spPr>
              <a:xfrm>
                <a:off x="954150" y="3248163"/>
                <a:ext cx="28826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m:rPr>
                              <m:nor/>
                            </m:rPr>
                            <a:rPr lang="en-US" altLang="zh-CN" dirty="0"/>
                            <m:t>frame</m:t>
                          </m:r>
                          <m:r>
                            <m:rPr>
                              <m:nor/>
                            </m:rPr>
                            <a:rPr lang="zh-CN" altLang="en-US" dirty="0"/>
                            <m:t> </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      </m:t>
                      </m:r>
                      <m:sSub>
                        <m:sSubPr>
                          <m:ctrlPr>
                            <a:rPr lang="en-US" altLang="zh-CN" i="1" dirty="0">
                              <a:latin typeface="Cambria Math" panose="02040503050406030204" pitchFamily="18" charset="0"/>
                            </a:rPr>
                          </m:ctrlPr>
                        </m:sSubPr>
                        <m:e>
                          <m:r>
                            <m:rPr>
                              <m:nor/>
                            </m:rPr>
                            <a:rPr lang="en-US" altLang="zh-CN" dirty="0"/>
                            <m:t>frame</m:t>
                          </m:r>
                          <m:r>
                            <m:rPr>
                              <m:nor/>
                            </m:rPr>
                            <a:rPr lang="zh-CN" altLang="en-US" dirty="0"/>
                            <m:t> </m:t>
                          </m:r>
                        </m:e>
                        <m:sub>
                          <m:r>
                            <a:rPr lang="en-US" altLang="zh-CN" i="1" dirty="0">
                              <a:latin typeface="Cambria Math" panose="02040503050406030204" pitchFamily="18" charset="0"/>
                            </a:rPr>
                            <m:t>𝑛</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954150" y="3248163"/>
                <a:ext cx="2882647" cy="461665"/>
              </a:xfrm>
              <a:prstGeom prst="rect">
                <a:avLst/>
              </a:prstGeom>
              <a:blipFill rotWithShape="0">
                <a:blip r:embed="rId8"/>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39111" y="5090924"/>
                <a:ext cx="28826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m:rPr>
                              <m:nor/>
                            </m:rPr>
                            <a:rPr lang="en-US" altLang="zh-CN" dirty="0"/>
                            <m:t>frame</m:t>
                          </m:r>
                          <m:r>
                            <m:rPr>
                              <m:nor/>
                            </m:rPr>
                            <a:rPr lang="zh-CN" altLang="en-US" dirty="0"/>
                            <m:t> </m:t>
                          </m:r>
                        </m:e>
                        <m:sub>
                          <m:r>
                            <a:rPr lang="en-US" altLang="zh-CN" i="1" dirty="0">
                              <a:latin typeface="Cambria Math" panose="02040503050406030204" pitchFamily="18" charset="0"/>
                            </a:rPr>
                            <m:t>𝑛</m:t>
                          </m:r>
                        </m:sub>
                      </m:sSub>
                      <m:r>
                        <a:rPr lang="en-US" altLang="zh-CN" b="0" i="1" dirty="0" smtClean="0">
                          <a:latin typeface="Cambria Math" panose="02040503050406030204" pitchFamily="18" charset="0"/>
                        </a:rPr>
                        <m:t>      </m:t>
                      </m:r>
                      <m:sSub>
                        <m:sSubPr>
                          <m:ctrlPr>
                            <a:rPr lang="en-US" altLang="zh-CN" i="1" dirty="0">
                              <a:latin typeface="Cambria Math" panose="02040503050406030204" pitchFamily="18" charset="0"/>
                            </a:rPr>
                          </m:ctrlPr>
                        </m:sSubPr>
                        <m:e>
                          <m:r>
                            <m:rPr>
                              <m:nor/>
                            </m:rPr>
                            <a:rPr lang="en-US" altLang="zh-CN" dirty="0"/>
                            <m:t>frame</m:t>
                          </m:r>
                          <m:r>
                            <m:rPr>
                              <m:nor/>
                            </m:rPr>
                            <a:rPr lang="zh-CN" altLang="en-US" dirty="0"/>
                            <m:t> </m:t>
                          </m:r>
                        </m:e>
                        <m:sub>
                          <m:r>
                            <a:rPr lang="en-US" altLang="zh-CN" i="1" dirty="0">
                              <a:latin typeface="Cambria Math" panose="02040503050406030204" pitchFamily="18" charset="0"/>
                            </a:rPr>
                            <m:t>𝑛</m:t>
                          </m:r>
                          <m:r>
                            <a:rPr lang="en-US" altLang="zh-CN" b="0" i="1" dirty="0" smtClean="0">
                              <a:latin typeface="Cambria Math" panose="02040503050406030204" pitchFamily="18" charset="0"/>
                            </a:rPr>
                            <m:t>+1</m:t>
                          </m:r>
                        </m:sub>
                      </m:sSub>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39111" y="5090924"/>
                <a:ext cx="2882647" cy="461665"/>
              </a:xfrm>
              <a:prstGeom prst="rect">
                <a:avLst/>
              </a:prstGeom>
              <a:blipFill rotWithShape="0">
                <a:blip r:embed="rId9"/>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89787" y="3298078"/>
                <a:ext cx="1332352"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TD</m:t>
                          </m:r>
                        </m:e>
                        <m:sub>
                          <m:r>
                            <m:rPr>
                              <m:sty m:val="p"/>
                            </m:rPr>
                            <a:rPr lang="en-US" altLang="zh-CN">
                              <a:latin typeface="Cambria Math" panose="02040503050406030204" pitchFamily="18" charset="0"/>
                            </a:rPr>
                            <m:t>n</m:t>
                          </m:r>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1</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4689787" y="3298078"/>
                <a:ext cx="1332352" cy="477888"/>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679081" y="5074701"/>
                <a:ext cx="1282659"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TD</m:t>
                          </m:r>
                        </m:e>
                        <m:sub>
                          <m:r>
                            <m:rPr>
                              <m:sty m:val="p"/>
                            </m:rPr>
                            <a:rPr lang="en-US" altLang="zh-CN">
                              <a:latin typeface="Cambria Math" panose="02040503050406030204" pitchFamily="18" charset="0"/>
                            </a:rPr>
                            <m:t>n</m:t>
                          </m:r>
                          <m:r>
                            <a:rPr lang="en-US" altLang="zh-CN">
                              <a:latin typeface="Cambria Math" panose="02040503050406030204" pitchFamily="18" charset="0"/>
                            </a:rPr>
                            <m:t>+1,</m:t>
                          </m:r>
                          <m:r>
                            <m:rPr>
                              <m:sty m:val="p"/>
                            </m:rPr>
                            <a:rPr lang="en-US" altLang="zh-CN">
                              <a:latin typeface="Cambria Math" panose="02040503050406030204" pitchFamily="18" charset="0"/>
                            </a:rPr>
                            <m:t>n</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4679081" y="5074701"/>
                <a:ext cx="1282659" cy="477888"/>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106965" y="4144969"/>
                <a:ext cx="13829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a:latin typeface="Cambria Math" panose="02040503050406030204" pitchFamily="18" charset="0"/>
                            </a:rPr>
                            <m:t> </m:t>
                          </m:r>
                          <m:r>
                            <a:rPr lang="en-US" altLang="zh-CN" i="1">
                              <a:latin typeface="Cambria Math" panose="02040503050406030204" pitchFamily="18" charset="0"/>
                            </a:rPr>
                            <m:t>𝑛</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e>
                      </m:d>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7106965" y="4144969"/>
                <a:ext cx="1382943" cy="461665"/>
              </a:xfrm>
              <a:prstGeom prst="rect">
                <a:avLst/>
              </a:prstGeom>
              <a:blipFill rotWithShape="0">
                <a:blip r:embed="rId12"/>
                <a:stretch>
                  <a:fillRect b="-10526"/>
                </a:stretch>
              </a:blipFill>
            </p:spPr>
            <p:txBody>
              <a:bodyPr/>
              <a:lstStyle/>
              <a:p>
                <a:r>
                  <a:rPr lang="zh-CN" altLang="en-US">
                    <a:noFill/>
                  </a:rPr>
                  <a:t> </a:t>
                </a:r>
              </a:p>
            </p:txBody>
          </p:sp>
        </mc:Fallback>
      </mc:AlternateContent>
      <p:sp>
        <p:nvSpPr>
          <p:cNvPr id="24" name="文本框 23"/>
          <p:cNvSpPr txBox="1"/>
          <p:nvPr/>
        </p:nvSpPr>
        <p:spPr>
          <a:xfrm>
            <a:off x="1331640" y="5697717"/>
            <a:ext cx="7272808" cy="461665"/>
          </a:xfrm>
          <a:prstGeom prst="rect">
            <a:avLst/>
          </a:prstGeom>
          <a:noFill/>
        </p:spPr>
        <p:txBody>
          <a:bodyPr wrap="square" rtlCol="0">
            <a:spAutoFit/>
          </a:bodyPr>
          <a:lstStyle/>
          <a:p>
            <a:r>
              <a:rPr lang="en-US" altLang="zh-CN" dirty="0" smtClean="0"/>
              <a:t>Outline in three-frame differential image is sharper.</a:t>
            </a:r>
            <a:endParaRPr lang="zh-CN" altLang="en-US" dirty="0"/>
          </a:p>
        </p:txBody>
      </p:sp>
    </p:spTree>
    <p:extLst>
      <p:ext uri="{BB962C8B-B14F-4D97-AF65-F5344CB8AC3E}">
        <p14:creationId xmlns:p14="http://schemas.microsoft.com/office/powerpoint/2010/main" val="1209162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2.3 Accumulative </a:t>
            </a:r>
            <a:r>
              <a:rPr lang="en-US" altLang="zh-CN" sz="2800" dirty="0"/>
              <a:t>D</a:t>
            </a:r>
            <a:r>
              <a:rPr lang="en-US" altLang="zh-CN" sz="2800" dirty="0" smtClean="0"/>
              <a:t>ifference </a:t>
            </a:r>
            <a:r>
              <a:rPr lang="en-US" altLang="zh-CN" sz="2800" dirty="0"/>
              <a:t>P</a:t>
            </a:r>
            <a:r>
              <a:rPr lang="en-US" altLang="zh-CN" sz="2800" dirty="0" smtClean="0"/>
              <a:t>icture </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smtClean="0"/>
                  <a:t>Accumulative Difference Picture is proposed </a:t>
                </a:r>
                <a:r>
                  <a:rPr lang="en-US" altLang="zh-CN" sz="2000" dirty="0"/>
                  <a:t>to detect slow moving </a:t>
                </a:r>
                <a:r>
                  <a:rPr lang="en-US" altLang="zh-CN" sz="2000" dirty="0" smtClean="0"/>
                  <a:t>objects:</a:t>
                </a:r>
              </a:p>
              <a:p>
                <a:endParaRPr lang="en-US" altLang="zh-CN" sz="2000" dirty="0" smtClean="0"/>
              </a:p>
              <a:p>
                <a:r>
                  <a:rPr lang="en-US" altLang="zh-CN" sz="2000" dirty="0"/>
                  <a:t>Step 1</a:t>
                </a:r>
                <a:r>
                  <a:rPr lang="en-US" altLang="zh-CN" sz="2000" dirty="0" smtClean="0"/>
                  <a:t>: Calculate </a:t>
                </a:r>
                <a:r>
                  <a:rPr lang="en-US" altLang="zh-CN" sz="2000" dirty="0"/>
                  <a:t>the binary </a:t>
                </a:r>
                <a:r>
                  <a:rPr lang="en-US" altLang="zh-CN" sz="2000" dirty="0" smtClean="0"/>
                  <a:t>differential images between </a:t>
                </a:r>
                <a:r>
                  <a:rPr lang="en-US" altLang="zh-CN" sz="2000" dirty="0"/>
                  <a:t>the image sequence and the reference </a:t>
                </a:r>
                <a:r>
                  <a:rPr lang="en-US" altLang="zh-CN" sz="2000" dirty="0" smtClean="0"/>
                  <a:t>image.</a:t>
                </a:r>
              </a:p>
              <a:p>
                <a:r>
                  <a:rPr lang="en-US" altLang="zh-CN" sz="2000" dirty="0"/>
                  <a:t>Step 2: Accumulate all the binary </a:t>
                </a:r>
                <a:r>
                  <a:rPr lang="en-US" altLang="zh-CN" sz="2000" dirty="0" smtClean="0"/>
                  <a:t>differential images </a:t>
                </a:r>
                <a:r>
                  <a:rPr lang="en-US" altLang="zh-CN" sz="2000" dirty="0"/>
                  <a:t>to get the Accumulative Difference </a:t>
                </a:r>
                <a:r>
                  <a:rPr lang="en-US" altLang="zh-CN" sz="2000" dirty="0" smtClean="0"/>
                  <a:t>Picture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𝐴𝐷𝑃</m:t>
                        </m:r>
                      </m:e>
                      <m:sub>
                        <m:r>
                          <a:rPr lang="en-US" altLang="zh-CN" sz="2000" i="1">
                            <a:latin typeface="Cambria Math" panose="02040503050406030204" pitchFamily="18" charset="0"/>
                          </a:rPr>
                          <m:t>𝑘</m:t>
                        </m:r>
                        <m:r>
                          <a:rPr lang="en-US" altLang="zh-CN" sz="2000">
                            <a:latin typeface="Cambria Math" panose="02040503050406030204" pitchFamily="18" charset="0"/>
                          </a:rPr>
                          <m:t>,</m:t>
                        </m:r>
                        <m:r>
                          <a:rPr lang="en-US" altLang="zh-CN" sz="2000" i="1">
                            <a:latin typeface="Cambria Math" panose="02040503050406030204" pitchFamily="18" charset="0"/>
                          </a:rPr>
                          <m:t>𝑙</m:t>
                        </m:r>
                      </m:sub>
                    </m:sSub>
                  </m:oMath>
                </a14:m>
                <a:r>
                  <a:rPr lang="en-US" altLang="zh-CN" sz="2000" dirty="0" smtClean="0"/>
                  <a:t>. </a:t>
                </a:r>
              </a:p>
              <a:p>
                <a:endParaRPr lang="en-US" altLang="zh-CN" sz="2000" dirty="0"/>
              </a:p>
              <a:p>
                <a:endParaRPr lang="en-US" altLang="zh-CN" sz="2000" dirty="0" smtClean="0"/>
              </a:p>
              <a:p>
                <a:r>
                  <a:rPr lang="en-US" altLang="zh-CN" sz="2000" dirty="0" smtClean="0"/>
                  <a:t>Where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𝑇𝐷</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1</m:t>
                            </m:r>
                          </m:sub>
                        </m:sSub>
                      </m:sub>
                    </m:sSub>
                  </m:oMath>
                </a14:m>
                <a:r>
                  <a:rPr lang="en-US" altLang="zh-CN" sz="2000" dirty="0" smtClean="0"/>
                  <a:t> represents the binary differential image between frame t and frame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1</m:t>
                        </m:r>
                      </m:sub>
                    </m:sSub>
                  </m:oMath>
                </a14:m>
                <a:r>
                  <a:rPr lang="en-US" altLang="zh-CN" sz="2000" dirty="0" smtClean="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𝐴𝐷𝑃</m:t>
                        </m:r>
                      </m:e>
                      <m: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2</m:t>
                            </m:r>
                          </m:sub>
                        </m:sSub>
                      </m:sub>
                    </m:sSub>
                  </m:oMath>
                </a14:m>
                <a:r>
                  <a:rPr lang="en-US" altLang="zh-CN" sz="2000" dirty="0" smtClean="0"/>
                  <a:t> represents the accumulative difference picture from frame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oMath>
                </a14:m>
                <a:r>
                  <a:rPr lang="en-US" altLang="zh-CN" sz="2000" dirty="0" smtClean="0"/>
                  <a:t> to frame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b="0" i="1" smtClean="0">
                            <a:latin typeface="Cambria Math" panose="02040503050406030204" pitchFamily="18" charset="0"/>
                          </a:rPr>
                          <m:t>2</m:t>
                        </m:r>
                      </m:sub>
                    </m:sSub>
                  </m:oMath>
                </a14:m>
                <a:r>
                  <a:rPr lang="en-US" altLang="zh-CN" sz="2000" dirty="0" smtClean="0"/>
                  <a:t>.</a:t>
                </a:r>
              </a:p>
              <a:p>
                <a:pPr marL="0" indent="0" algn="ctr">
                  <a:buNone/>
                </a:pPr>
                <a:r>
                  <a:rPr lang="en-US" altLang="zh-CN" sz="2000" dirty="0" smtClean="0"/>
                  <a:t> </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06" t="-741" b="-4444"/>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614612" y="4509121"/>
            <a:ext cx="3228577" cy="432048"/>
          </a:xfrm>
          <a:prstGeom prst="rect">
            <a:avLst/>
          </a:prstGeom>
        </p:spPr>
      </p:pic>
    </p:spTree>
    <p:extLst>
      <p:ext uri="{BB962C8B-B14F-4D97-AF65-F5344CB8AC3E}">
        <p14:creationId xmlns:p14="http://schemas.microsoft.com/office/powerpoint/2010/main" val="2565055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2.3 Accumulative Difference </a:t>
            </a:r>
            <a:r>
              <a:rPr lang="en-US" altLang="zh-CN" sz="2800" dirty="0" smtClean="0"/>
              <a:t>Picture Illustration </a:t>
            </a:r>
            <a:endParaRPr lang="zh-CN" altLang="en-US" sz="2800" dirty="0"/>
          </a:p>
        </p:txBody>
      </p:sp>
      <p:sp>
        <p:nvSpPr>
          <p:cNvPr id="3" name="内容占位符 2"/>
          <p:cNvSpPr>
            <a:spLocks noGrp="1"/>
          </p:cNvSpPr>
          <p:nvPr>
            <p:ph idx="1"/>
          </p:nvPr>
        </p:nvSpPr>
        <p:spPr>
          <a:xfrm>
            <a:off x="649145" y="5151362"/>
            <a:ext cx="7772400" cy="1298848"/>
          </a:xfrm>
        </p:spPr>
        <p:txBody>
          <a:bodyPr/>
          <a:lstStyle/>
          <a:p>
            <a:pPr marL="0" indent="0">
              <a:buNone/>
            </a:pPr>
            <a:r>
              <a:rPr lang="en-US" altLang="zh-CN" sz="2000" dirty="0" smtClean="0"/>
              <a:t>(a) The start frame (reference frame)  </a:t>
            </a:r>
          </a:p>
          <a:p>
            <a:pPr marL="0" indent="0">
              <a:buNone/>
            </a:pPr>
            <a:r>
              <a:rPr lang="en-US" altLang="zh-CN" sz="2000" dirty="0" smtClean="0"/>
              <a:t>(b)</a:t>
            </a:r>
            <a:r>
              <a:rPr lang="en-US" altLang="zh-CN" sz="2000" dirty="0"/>
              <a:t> Accumulative Difference Picture Illustration </a:t>
            </a:r>
            <a:r>
              <a:rPr lang="en-US" altLang="zh-CN" sz="2000" dirty="0" smtClean="0"/>
              <a:t> after the third frame</a:t>
            </a:r>
          </a:p>
          <a:p>
            <a:pPr marL="0" indent="0">
              <a:buNone/>
            </a:pPr>
            <a:r>
              <a:rPr lang="en-US" altLang="zh-CN" sz="2000" dirty="0" smtClean="0"/>
              <a:t>(c)</a:t>
            </a:r>
            <a:r>
              <a:rPr lang="en-US" altLang="zh-CN" sz="2000" dirty="0"/>
              <a:t> Accumulative Difference Picture Illustration </a:t>
            </a:r>
            <a:r>
              <a:rPr lang="en-US" altLang="zh-CN" sz="2000" dirty="0" smtClean="0"/>
              <a:t> after the last frame</a:t>
            </a:r>
            <a:endParaRPr lang="zh-CN" altLang="en-US" sz="2000" dirty="0"/>
          </a:p>
        </p:txBody>
      </p:sp>
      <p:pic>
        <p:nvPicPr>
          <p:cNvPr id="4" name="图片 3"/>
          <p:cNvPicPr>
            <a:picLocks noChangeAspect="1"/>
          </p:cNvPicPr>
          <p:nvPr/>
        </p:nvPicPr>
        <p:blipFill>
          <a:blip r:embed="rId3"/>
          <a:stretch>
            <a:fillRect/>
          </a:stretch>
        </p:blipFill>
        <p:spPr>
          <a:xfrm>
            <a:off x="669916" y="1988840"/>
            <a:ext cx="7788284" cy="3168352"/>
          </a:xfrm>
          <a:prstGeom prst="rect">
            <a:avLst/>
          </a:prstGeom>
        </p:spPr>
      </p:pic>
    </p:spTree>
    <p:extLst>
      <p:ext uri="{BB962C8B-B14F-4D97-AF65-F5344CB8AC3E}">
        <p14:creationId xmlns:p14="http://schemas.microsoft.com/office/powerpoint/2010/main" val="704555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820472" cy="1143000"/>
          </a:xfrm>
        </p:spPr>
        <p:txBody>
          <a:bodyPr/>
          <a:lstStyle/>
          <a:p>
            <a:pPr lvl="1" algn="l"/>
            <a:r>
              <a:rPr lang="en-US" altLang="zh-CN" sz="2800" dirty="0" smtClean="0"/>
              <a:t>III.2 </a:t>
            </a:r>
            <a:r>
              <a:rPr lang="en-US" altLang="zh-CN" sz="2800" dirty="0"/>
              <a:t>Basic Methods </a:t>
            </a:r>
            <a:r>
              <a:rPr lang="en-US" altLang="zh-CN" sz="2800" dirty="0" smtClean="0"/>
              <a:t>for </a:t>
            </a:r>
            <a:r>
              <a:rPr lang="en-US" altLang="zh-CN" sz="2800" dirty="0"/>
              <a:t>Motion </a:t>
            </a:r>
            <a:r>
              <a:rPr lang="en-US" altLang="zh-CN" sz="2800" dirty="0" smtClean="0"/>
              <a:t>Detection</a:t>
            </a:r>
            <a:endParaRPr lang="en-US" altLang="zh-CN" sz="2800" dirty="0"/>
          </a:p>
        </p:txBody>
      </p:sp>
      <p:sp>
        <p:nvSpPr>
          <p:cNvPr id="3" name="内容占位符 2"/>
          <p:cNvSpPr>
            <a:spLocks noGrp="1"/>
          </p:cNvSpPr>
          <p:nvPr>
            <p:ph idx="1"/>
          </p:nvPr>
        </p:nvSpPr>
        <p:spPr>
          <a:xfrm>
            <a:off x="1421396" y="1052736"/>
            <a:ext cx="6336704" cy="5040560"/>
          </a:xfrm>
        </p:spPr>
        <p:txBody>
          <a:bodyPr/>
          <a:lstStyle/>
          <a:p>
            <a:r>
              <a:rPr lang="en-US" altLang="zh-CN" sz="2400" b="1" dirty="0"/>
              <a:t>1 Introduction</a:t>
            </a:r>
            <a:endParaRPr lang="en-US" altLang="zh-CN" sz="2400" dirty="0"/>
          </a:p>
          <a:p>
            <a:r>
              <a:rPr lang="en-US" altLang="zh-CN" sz="2400" b="1" dirty="0"/>
              <a:t>2 </a:t>
            </a:r>
            <a:r>
              <a:rPr lang="en-US" altLang="zh-CN" sz="2400" b="1" dirty="0" smtClean="0"/>
              <a:t>Frame Difference</a:t>
            </a:r>
          </a:p>
          <a:p>
            <a:pPr lvl="1"/>
            <a:r>
              <a:rPr lang="en-US" altLang="zh-CN" sz="2400" dirty="0" smtClean="0"/>
              <a:t>2.1 Scale filter</a:t>
            </a:r>
          </a:p>
          <a:p>
            <a:pPr lvl="1"/>
            <a:r>
              <a:rPr lang="en-US" altLang="zh-CN" sz="2400" dirty="0" smtClean="0"/>
              <a:t>2.2 Three-frame difference</a:t>
            </a:r>
          </a:p>
          <a:p>
            <a:pPr lvl="1"/>
            <a:r>
              <a:rPr lang="en-US" altLang="zh-CN" sz="2400" dirty="0" smtClean="0"/>
              <a:t>2.3 Accumulative difference picture</a:t>
            </a:r>
          </a:p>
          <a:p>
            <a:r>
              <a:rPr lang="en-US" altLang="zh-CN" sz="2400" b="1" dirty="0" smtClean="0">
                <a:solidFill>
                  <a:srgbClr val="FF0000"/>
                </a:solidFill>
              </a:rPr>
              <a:t>3 Background Subtraction</a:t>
            </a:r>
          </a:p>
          <a:p>
            <a:pPr lvl="1"/>
            <a:r>
              <a:rPr lang="en-US" altLang="zh-CN" sz="2400" dirty="0" smtClean="0"/>
              <a:t>3.1 Simple background modeling</a:t>
            </a:r>
            <a:endParaRPr lang="en-US" altLang="zh-CN" sz="2400" dirty="0"/>
          </a:p>
          <a:p>
            <a:pPr lvl="1"/>
            <a:r>
              <a:rPr lang="en-US" altLang="zh-CN" sz="2400" dirty="0" smtClean="0"/>
              <a:t>3.2 GMM based background subtraction</a:t>
            </a:r>
          </a:p>
          <a:p>
            <a:r>
              <a:rPr lang="en-US" altLang="zh-CN" sz="2400" b="1" dirty="0" smtClean="0"/>
              <a:t>4 Optical Flow </a:t>
            </a:r>
            <a:r>
              <a:rPr lang="en-US" altLang="zh-CN" sz="2400" b="1" dirty="0"/>
              <a:t>F</a:t>
            </a:r>
            <a:r>
              <a:rPr lang="en-US" altLang="zh-CN" sz="2400" b="1" dirty="0" smtClean="0"/>
              <a:t>ield</a:t>
            </a:r>
          </a:p>
          <a:p>
            <a:pPr lvl="1"/>
            <a:r>
              <a:rPr lang="en-US" altLang="zh-CN" sz="2400" dirty="0" smtClean="0"/>
              <a:t>4.1 Horn-</a:t>
            </a:r>
            <a:r>
              <a:rPr lang="en-US" altLang="zh-CN" sz="2400" dirty="0" err="1" smtClean="0"/>
              <a:t>Schunck</a:t>
            </a:r>
            <a:r>
              <a:rPr lang="zh-CN" altLang="en-US" sz="2400" dirty="0"/>
              <a:t> </a:t>
            </a:r>
            <a:r>
              <a:rPr lang="en-US" altLang="zh-CN" sz="2400" dirty="0" smtClean="0"/>
              <a:t>algorithm</a:t>
            </a:r>
            <a:endParaRPr lang="en-US" altLang="zh-CN" sz="2400" dirty="0"/>
          </a:p>
          <a:p>
            <a:pPr lvl="1"/>
            <a:r>
              <a:rPr lang="en-US" altLang="zh-CN" sz="2400" dirty="0" smtClean="0"/>
              <a:t>4.2 Lucas-</a:t>
            </a:r>
            <a:r>
              <a:rPr lang="en-US" altLang="zh-CN" sz="2400" dirty="0" err="1" smtClean="0"/>
              <a:t>Kanade</a:t>
            </a:r>
            <a:r>
              <a:rPr lang="en-US" altLang="zh-CN" sz="2400" dirty="0" smtClean="0"/>
              <a:t> algorithm</a:t>
            </a:r>
            <a:endParaRPr lang="en-US" altLang="zh-CN" sz="2400" dirty="0"/>
          </a:p>
          <a:p>
            <a:pPr lvl="1"/>
            <a:endParaRPr lang="zh-CN" altLang="en-US" sz="2400" dirty="0"/>
          </a:p>
        </p:txBody>
      </p:sp>
    </p:spTree>
    <p:extLst>
      <p:ext uri="{BB962C8B-B14F-4D97-AF65-F5344CB8AC3E}">
        <p14:creationId xmlns:p14="http://schemas.microsoft.com/office/powerpoint/2010/main" val="4104033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820472" cy="1143000"/>
          </a:xfrm>
        </p:spPr>
        <p:txBody>
          <a:bodyPr/>
          <a:lstStyle/>
          <a:p>
            <a:pPr lvl="1" algn="l"/>
            <a:r>
              <a:rPr lang="en-US" altLang="zh-CN" sz="2800" dirty="0" smtClean="0"/>
              <a:t>III.3.10 </a:t>
            </a:r>
            <a:r>
              <a:rPr lang="en-US" altLang="zh-CN" sz="2800" dirty="0"/>
              <a:t>Basic Methods </a:t>
            </a:r>
            <a:r>
              <a:rPr lang="en-US" altLang="zh-CN" sz="2800" dirty="0" smtClean="0"/>
              <a:t>for </a:t>
            </a:r>
            <a:r>
              <a:rPr lang="en-US" altLang="zh-CN" sz="2800" dirty="0"/>
              <a:t>Motion </a:t>
            </a:r>
            <a:r>
              <a:rPr lang="en-US" altLang="zh-CN" sz="2800" dirty="0" smtClean="0"/>
              <a:t>Detection</a:t>
            </a:r>
            <a:endParaRPr lang="en-US" altLang="zh-CN" sz="2800" dirty="0"/>
          </a:p>
        </p:txBody>
      </p:sp>
      <p:sp>
        <p:nvSpPr>
          <p:cNvPr id="3" name="内容占位符 2"/>
          <p:cNvSpPr>
            <a:spLocks noGrp="1"/>
          </p:cNvSpPr>
          <p:nvPr>
            <p:ph idx="1"/>
          </p:nvPr>
        </p:nvSpPr>
        <p:spPr>
          <a:xfrm>
            <a:off x="1421396" y="1128712"/>
            <a:ext cx="6336704" cy="5040560"/>
          </a:xfrm>
        </p:spPr>
        <p:txBody>
          <a:bodyPr/>
          <a:lstStyle/>
          <a:p>
            <a:r>
              <a:rPr lang="en-US" altLang="zh-CN" sz="2400" b="1" dirty="0">
                <a:solidFill>
                  <a:srgbClr val="FF0000"/>
                </a:solidFill>
              </a:rPr>
              <a:t>1 Introduction</a:t>
            </a:r>
            <a:endParaRPr lang="en-US" altLang="zh-CN" sz="2400" dirty="0">
              <a:solidFill>
                <a:srgbClr val="FF0000"/>
              </a:solidFill>
            </a:endParaRPr>
          </a:p>
          <a:p>
            <a:r>
              <a:rPr lang="en-US" altLang="zh-CN" sz="2400" b="1" dirty="0"/>
              <a:t>2 </a:t>
            </a:r>
            <a:r>
              <a:rPr lang="en-US" altLang="zh-CN" sz="2400" b="1" dirty="0" smtClean="0"/>
              <a:t>Frame Difference</a:t>
            </a:r>
          </a:p>
          <a:p>
            <a:pPr lvl="1"/>
            <a:r>
              <a:rPr lang="en-US" altLang="zh-CN" sz="2400" dirty="0" smtClean="0"/>
              <a:t>2.1 Scale filter</a:t>
            </a:r>
          </a:p>
          <a:p>
            <a:pPr lvl="1"/>
            <a:r>
              <a:rPr lang="en-US" altLang="zh-CN" sz="2400" dirty="0" smtClean="0"/>
              <a:t>2.2 Three-frame difference</a:t>
            </a:r>
          </a:p>
          <a:p>
            <a:pPr lvl="1"/>
            <a:r>
              <a:rPr lang="en-US" altLang="zh-CN" sz="2400" dirty="0" smtClean="0"/>
              <a:t>2.3 Accumulative difference picture</a:t>
            </a:r>
          </a:p>
          <a:p>
            <a:r>
              <a:rPr lang="en-US" altLang="zh-CN" sz="2400" b="1" dirty="0" smtClean="0"/>
              <a:t>3 Background Subtraction</a:t>
            </a:r>
          </a:p>
          <a:p>
            <a:pPr lvl="1"/>
            <a:r>
              <a:rPr lang="en-US" altLang="zh-CN" sz="2400" dirty="0" smtClean="0"/>
              <a:t>3.1 Simple background modeling</a:t>
            </a:r>
            <a:endParaRPr lang="en-US" altLang="zh-CN" sz="2400" dirty="0"/>
          </a:p>
          <a:p>
            <a:pPr lvl="1"/>
            <a:r>
              <a:rPr lang="en-US" altLang="zh-CN" sz="2400" dirty="0" smtClean="0"/>
              <a:t>3.2 GMM based background subtraction</a:t>
            </a:r>
          </a:p>
          <a:p>
            <a:r>
              <a:rPr lang="en-US" altLang="zh-CN" sz="2400" b="1" dirty="0" smtClean="0"/>
              <a:t>4 Optical Flow </a:t>
            </a:r>
            <a:r>
              <a:rPr lang="en-US" altLang="zh-CN" sz="2400" b="1" dirty="0"/>
              <a:t>F</a:t>
            </a:r>
            <a:r>
              <a:rPr lang="en-US" altLang="zh-CN" sz="2400" b="1" dirty="0" smtClean="0"/>
              <a:t>ield</a:t>
            </a:r>
          </a:p>
          <a:p>
            <a:pPr lvl="1"/>
            <a:r>
              <a:rPr lang="en-US" altLang="zh-CN" sz="2400" dirty="0" smtClean="0"/>
              <a:t>4.1 Horn-</a:t>
            </a:r>
            <a:r>
              <a:rPr lang="en-US" altLang="zh-CN" sz="2400" dirty="0" err="1" smtClean="0"/>
              <a:t>Schunck</a:t>
            </a:r>
            <a:r>
              <a:rPr lang="zh-CN" altLang="en-US" sz="2400" dirty="0"/>
              <a:t> </a:t>
            </a:r>
            <a:r>
              <a:rPr lang="en-US" altLang="zh-CN" sz="2400" dirty="0" smtClean="0"/>
              <a:t>algorithm</a:t>
            </a:r>
            <a:endParaRPr lang="en-US" altLang="zh-CN" sz="2400" dirty="0"/>
          </a:p>
          <a:p>
            <a:pPr lvl="1"/>
            <a:r>
              <a:rPr lang="en-US" altLang="zh-CN" sz="2400" dirty="0" smtClean="0"/>
              <a:t>4.2 Lucas-</a:t>
            </a:r>
            <a:r>
              <a:rPr lang="en-US" altLang="zh-CN" sz="2400" dirty="0" err="1" smtClean="0"/>
              <a:t>Kanade</a:t>
            </a:r>
            <a:r>
              <a:rPr lang="en-US" altLang="zh-CN" sz="2400" dirty="0" smtClean="0"/>
              <a:t> algorithm</a:t>
            </a:r>
            <a:endParaRPr lang="en-US" altLang="zh-CN" sz="2400" dirty="0"/>
          </a:p>
          <a:p>
            <a:pPr lvl="1"/>
            <a:endParaRPr lang="zh-CN" altLang="en-US" sz="2400" dirty="0"/>
          </a:p>
        </p:txBody>
      </p:sp>
    </p:spTree>
    <p:extLst>
      <p:ext uri="{BB962C8B-B14F-4D97-AF65-F5344CB8AC3E}">
        <p14:creationId xmlns:p14="http://schemas.microsoft.com/office/powerpoint/2010/main" val="1978031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Demo for Background Subtraction</a:t>
            </a:r>
            <a:endParaRPr lang="zh-CN" altLang="en-US" sz="2800" dirty="0"/>
          </a:p>
        </p:txBody>
      </p:sp>
      <p:pic>
        <p:nvPicPr>
          <p:cNvPr id="4" name="图片 3"/>
          <p:cNvPicPr>
            <a:picLocks noChangeAspect="1"/>
          </p:cNvPicPr>
          <p:nvPr/>
        </p:nvPicPr>
        <p:blipFill>
          <a:blip r:embed="rId2"/>
          <a:stretch>
            <a:fillRect/>
          </a:stretch>
        </p:blipFill>
        <p:spPr>
          <a:xfrm>
            <a:off x="1511384" y="1916832"/>
            <a:ext cx="6121231" cy="3248000"/>
          </a:xfrm>
          <a:prstGeom prst="rect">
            <a:avLst/>
          </a:prstGeom>
        </p:spPr>
      </p:pic>
    </p:spTree>
    <p:extLst>
      <p:ext uri="{BB962C8B-B14F-4D97-AF65-F5344CB8AC3E}">
        <p14:creationId xmlns:p14="http://schemas.microsoft.com/office/powerpoint/2010/main" val="361082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3 Background Subtraction </a:t>
            </a:r>
            <a:endParaRPr lang="zh-CN" altLang="en-US" sz="2800" dirty="0"/>
          </a:p>
        </p:txBody>
      </p:sp>
      <p:sp>
        <p:nvSpPr>
          <p:cNvPr id="3" name="内容占位符 2"/>
          <p:cNvSpPr>
            <a:spLocks noGrp="1"/>
          </p:cNvSpPr>
          <p:nvPr>
            <p:ph idx="1"/>
          </p:nvPr>
        </p:nvSpPr>
        <p:spPr/>
        <p:txBody>
          <a:bodyPr/>
          <a:lstStyle/>
          <a:p>
            <a:r>
              <a:rPr lang="en-US" altLang="zh-CN" sz="2000" dirty="0"/>
              <a:t>Background </a:t>
            </a:r>
            <a:r>
              <a:rPr lang="en-US" altLang="zh-CN" sz="2000" dirty="0" smtClean="0"/>
              <a:t>subtraction aims to detect moving </a:t>
            </a:r>
            <a:r>
              <a:rPr lang="en-US" altLang="zh-CN" sz="2000" dirty="0"/>
              <a:t>objects </a:t>
            </a:r>
            <a:r>
              <a:rPr lang="en-US" altLang="zh-CN" sz="2000" dirty="0" smtClean="0"/>
              <a:t>from </a:t>
            </a:r>
            <a:r>
              <a:rPr lang="en-US" altLang="zh-CN" sz="2000" dirty="0"/>
              <a:t>the </a:t>
            </a:r>
            <a:r>
              <a:rPr lang="en-US" altLang="zh-CN" sz="2000" dirty="0" smtClean="0"/>
              <a:t>video (image) </a:t>
            </a:r>
            <a:r>
              <a:rPr lang="en-US" altLang="zh-CN" sz="2000" dirty="0"/>
              <a:t>sequence and </a:t>
            </a:r>
            <a:r>
              <a:rPr lang="en-US" altLang="zh-CN" sz="2000" dirty="0" smtClean="0"/>
              <a:t>reduce </a:t>
            </a:r>
            <a:r>
              <a:rPr lang="en-US" altLang="zh-CN" sz="2000" smtClean="0"/>
              <a:t>the background</a:t>
            </a:r>
            <a:endParaRPr lang="en-US" altLang="zh-CN" sz="2000" dirty="0" smtClean="0"/>
          </a:p>
          <a:p>
            <a:r>
              <a:rPr lang="en-US" altLang="zh-CN" sz="2000" dirty="0" smtClean="0"/>
              <a:t>It can </a:t>
            </a:r>
            <a:r>
              <a:rPr lang="en-US" altLang="zh-CN" sz="2000" dirty="0"/>
              <a:t>simplify various video image processing problems, reduce the amount of calculation </a:t>
            </a:r>
            <a:r>
              <a:rPr lang="en-US" altLang="zh-CN" sz="2000" dirty="0" smtClean="0"/>
              <a:t>and model complexity.</a:t>
            </a:r>
          </a:p>
          <a:p>
            <a:endParaRPr lang="en-US" altLang="zh-CN" sz="2000" dirty="0" smtClean="0"/>
          </a:p>
          <a:p>
            <a:r>
              <a:rPr lang="en-US" altLang="zh-CN" sz="2000" dirty="0"/>
              <a:t>The basic process of background subtraction </a:t>
            </a:r>
            <a:r>
              <a:rPr lang="en-US" altLang="zh-CN" sz="2000" dirty="0" smtClean="0"/>
              <a:t>is:</a:t>
            </a:r>
          </a:p>
          <a:p>
            <a:r>
              <a:rPr lang="en-US" altLang="zh-CN" sz="2000" dirty="0" smtClean="0"/>
              <a:t>  Step 1: Modeling the background</a:t>
            </a:r>
          </a:p>
          <a:p>
            <a:r>
              <a:rPr lang="en-US" altLang="zh-CN" sz="2000" dirty="0" smtClean="0"/>
              <a:t>  Step 2: Calculating the binary differential image between frame and background</a:t>
            </a:r>
            <a:endParaRPr lang="zh-CN" altLang="en-US" sz="2000" dirty="0"/>
          </a:p>
        </p:txBody>
      </p:sp>
    </p:spTree>
    <p:extLst>
      <p:ext uri="{BB962C8B-B14F-4D97-AF65-F5344CB8AC3E}">
        <p14:creationId xmlns:p14="http://schemas.microsoft.com/office/powerpoint/2010/main" val="2770981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3.1 Simple </a:t>
            </a:r>
            <a:r>
              <a:rPr lang="en-US" altLang="zh-CN" sz="2800" dirty="0"/>
              <a:t>Background Subtraction </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50000"/>
                  </a:lnSpc>
                </a:pPr>
                <a:r>
                  <a:rPr lang="en-US" altLang="zh-CN" sz="2000" dirty="0" smtClean="0"/>
                  <a:t>Simple background subtraction method </a:t>
                </a:r>
                <a:r>
                  <a:rPr lang="en-US" altLang="zh-CN" sz="2000" dirty="0"/>
                  <a:t>performs </a:t>
                </a:r>
                <a:r>
                  <a:rPr lang="en-US" altLang="zh-CN" sz="2000" dirty="0" smtClean="0"/>
                  <a:t>element-wise </a:t>
                </a:r>
                <a:r>
                  <a:rPr lang="en-US" altLang="zh-CN" sz="2000" dirty="0"/>
                  <a:t>operations on each spatial position corresponding to </a:t>
                </a:r>
                <a:r>
                  <a:rPr lang="en-US" altLang="zh-CN" sz="2000" dirty="0" smtClean="0"/>
                  <a:t> </a:t>
                </a:r>
                <a:r>
                  <a:rPr lang="en-US" altLang="zh-CN" sz="2000" dirty="0"/>
                  <a:t>consecutive </a:t>
                </a:r>
                <a:r>
                  <a:rPr lang="en-US" altLang="zh-CN" sz="2000" dirty="0" smtClean="0"/>
                  <a:t>frames. The </a:t>
                </a:r>
                <a:r>
                  <a:rPr lang="en-US" altLang="zh-CN" sz="2000" dirty="0"/>
                  <a:t>obtained result </a:t>
                </a:r>
                <a:r>
                  <a:rPr lang="en-US" altLang="zh-CN" sz="2000" dirty="0" smtClean="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𝑡</m:t>
                        </m:r>
                      </m:sub>
                    </m:sSub>
                  </m:oMath>
                </a14:m>
                <a:r>
                  <a:rPr lang="en-US" altLang="zh-CN" sz="2000" dirty="0" smtClean="0"/>
                  <a:t> is </a:t>
                </a:r>
                <a:r>
                  <a:rPr lang="en-US" altLang="zh-CN" sz="2000" dirty="0"/>
                  <a:t>used as the background model</a:t>
                </a:r>
                <a:r>
                  <a:rPr lang="en-US" altLang="zh-CN" sz="2000" dirty="0" smtClean="0"/>
                  <a:t>.</a:t>
                </a: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b="0" i="1" smtClean="0">
                              <a:latin typeface="Cambria Math" panose="02040503050406030204" pitchFamily="18" charset="0"/>
                            </a:rPr>
                            <m:t>𝑡</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a:latin typeface="Cambria Math" panose="02040503050406030204" pitchFamily="18" charset="0"/>
                        </a:rPr>
                        <m:t>=</m:t>
                      </m:r>
                      <m:r>
                        <a:rPr lang="en-US" altLang="zh-CN" sz="2000" i="1">
                          <a:latin typeface="Cambria Math" panose="02040503050406030204" pitchFamily="18" charset="0"/>
                        </a:rPr>
                        <m:t>𝑂</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b="0" i="1" smtClean="0">
                              <a:latin typeface="Cambria Math" panose="02040503050406030204" pitchFamily="18" charset="0"/>
                            </a:rPr>
                            <m:t>1</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b="0" i="1" smtClean="0">
                              <a:latin typeface="Cambria Math" panose="02040503050406030204" pitchFamily="18" charset="0"/>
                            </a:rPr>
                            <m:t>𝑡</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𝑦</m:t>
                          </m:r>
                        </m:e>
                      </m:d>
                      <m:r>
                        <a:rPr lang="en-US" altLang="zh-CN" sz="2000">
                          <a:latin typeface="Cambria Math" panose="02040503050406030204" pitchFamily="18" charset="0"/>
                        </a:rPr>
                        <m:t>)</m:t>
                      </m:r>
                    </m:oMath>
                  </m:oMathPara>
                </a14:m>
                <a:endParaRPr lang="en-US" altLang="zh-CN" sz="2000" dirty="0" smtClean="0"/>
              </a:p>
              <a:p>
                <a:pPr>
                  <a:lnSpc>
                    <a:spcPct val="150000"/>
                  </a:lnSpc>
                </a:pPr>
                <a:r>
                  <a:rPr lang="en-US" altLang="zh-CN" sz="2000" dirty="0" smtClean="0"/>
                  <a:t>Where</a:t>
                </a:r>
                <a:r>
                  <a:rPr lang="zh-CN" altLang="en-US" sz="2000" dirty="0"/>
                  <a:t> </a:t>
                </a:r>
                <a:r>
                  <a:rPr lang="en-US" altLang="zh-CN" sz="2000" dirty="0" smtClean="0"/>
                  <a:t>O(·) represents operation function. For median, mean and histogram models, </a:t>
                </a:r>
                <a:r>
                  <a:rPr lang="en-US" altLang="zh-CN" sz="2000" dirty="0"/>
                  <a:t>O(·) </a:t>
                </a:r>
                <a:r>
                  <a:rPr lang="en-US" altLang="zh-CN" sz="2000" dirty="0" smtClean="0"/>
                  <a:t>represents median function, mean function and mode function respectively.</a:t>
                </a:r>
              </a:p>
              <a:p>
                <a:pPr marL="0" indent="0">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06" r="-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0967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3.2 GMM </a:t>
            </a:r>
            <a:r>
              <a:rPr lang="en-US" altLang="zh-CN" sz="2800" dirty="0"/>
              <a:t>based background subtraction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800" y="1752600"/>
                <a:ext cx="7772400" cy="4114800"/>
              </a:xfrm>
            </p:spPr>
            <p:txBody>
              <a:bodyPr/>
              <a:lstStyle/>
              <a:p>
                <a:r>
                  <a:rPr lang="en-US" altLang="zh-CN" sz="2000" dirty="0" smtClean="0"/>
                  <a:t>The basic idea of GMM is: </a:t>
                </a:r>
              </a:p>
              <a:p>
                <a:r>
                  <a:rPr lang="en-US" altLang="zh-CN" sz="2000" dirty="0" smtClean="0"/>
                  <a:t>During modeling: Using Gaussian mixed distribution </a:t>
                </a:r>
                <a:r>
                  <a:rPr lang="en-US" altLang="zh-CN" sz="2000" dirty="0"/>
                  <a:t>to build</a:t>
                </a:r>
              </a:p>
              <a:p>
                <a:r>
                  <a:rPr lang="en-US" altLang="zh-CN" sz="2000" dirty="0" smtClean="0"/>
                  <a:t>the </a:t>
                </a:r>
                <a:r>
                  <a:rPr lang="en-US" altLang="zh-CN" sz="2000" dirty="0"/>
                  <a:t>value of the pixels at the same spatial position in the image </a:t>
                </a:r>
                <a:r>
                  <a:rPr lang="en-US" altLang="zh-CN" sz="2000" dirty="0" smtClean="0"/>
                  <a:t>sequence</a:t>
                </a:r>
              </a:p>
              <a:p>
                <a:r>
                  <a:rPr lang="en-US" altLang="zh-CN" sz="2000" dirty="0" smtClean="0"/>
                  <a:t>During testing: Using </a:t>
                </a:r>
                <a:r>
                  <a:rPr lang="en-US" altLang="zh-CN" sz="2000" dirty="0"/>
                  <a:t>this </a:t>
                </a:r>
                <a:r>
                  <a:rPr lang="en-US" altLang="zh-CN" sz="2000" dirty="0" smtClean="0"/>
                  <a:t>GMM model </a:t>
                </a:r>
                <a:r>
                  <a:rPr lang="en-US" altLang="zh-CN" sz="2000" dirty="0"/>
                  <a:t>to determine whether the pixels at the new </a:t>
                </a:r>
                <a:r>
                  <a:rPr lang="en-US" altLang="zh-CN" sz="2000" dirty="0" smtClean="0"/>
                  <a:t>images </a:t>
                </a:r>
                <a:r>
                  <a:rPr lang="en-US" altLang="zh-CN" sz="2000" dirty="0"/>
                  <a:t>belong to the </a:t>
                </a:r>
                <a:r>
                  <a:rPr lang="en-US" altLang="zh-CN" sz="2000" dirty="0" smtClean="0"/>
                  <a:t>background</a:t>
                </a:r>
              </a:p>
              <a:p>
                <a:r>
                  <a:rPr lang="en-US" altLang="zh-CN" sz="2000" dirty="0" smtClean="0"/>
                  <a:t>The </a:t>
                </a:r>
                <a:r>
                  <a:rPr lang="en-US" altLang="zh-CN" sz="2000" dirty="0"/>
                  <a:t>probability that the pixel (x, y) belongs to the background at time </a:t>
                </a:r>
                <a:r>
                  <a:rPr lang="en-US" altLang="zh-CN" sz="2000" dirty="0" smtClean="0"/>
                  <a:t>t is:</a:t>
                </a:r>
              </a:p>
              <a:p>
                <a:endParaRPr lang="en-US" altLang="zh-CN" sz="2000" dirty="0" smtClean="0"/>
              </a:p>
              <a:p>
                <a:endParaRPr lang="en-US" altLang="zh-CN" sz="2000" dirty="0" smtClean="0"/>
              </a:p>
              <a:p>
                <a:r>
                  <a:rPr lang="en-US" altLang="zh-CN" sz="2000" dirty="0" smtClean="0"/>
                  <a:t>Where                        represents a Gaussian distribution with mean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Sub>
                  </m:oMath>
                </a14:m>
                <a:r>
                  <a:rPr lang="en-US" altLang="zh-CN" sz="2000" dirty="0" smtClean="0"/>
                  <a:t> and Covariance </a:t>
                </a:r>
                <a14:m>
                  <m:oMath xmlns:m="http://schemas.openxmlformats.org/officeDocument/2006/math">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𝜎</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up>
                        <m:r>
                          <a:rPr lang="en-US" altLang="zh-CN" sz="2000" b="0" i="1" smtClean="0">
                            <a:latin typeface="Cambria Math" panose="02040503050406030204" pitchFamily="18" charset="0"/>
                          </a:rPr>
                          <m:t>2</m:t>
                        </m:r>
                      </m:sup>
                    </m:sSubSup>
                  </m:oMath>
                </a14:m>
                <a:r>
                  <a:rPr lang="en-US" altLang="zh-CN" sz="2000" dirty="0" smtClean="0"/>
                  <a:t>,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𝜔</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Sub>
                  </m:oMath>
                </a14:m>
                <a:r>
                  <a:rPr lang="en-US" altLang="zh-CN" sz="2000" dirty="0" smtClean="0"/>
                  <a:t> is the weight of Gaussian distribution.</a:t>
                </a:r>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800" y="1752600"/>
                <a:ext cx="7772400" cy="4114800"/>
              </a:xfrm>
              <a:blipFill rotWithShape="0">
                <a:blip r:embed="rId2"/>
                <a:stretch>
                  <a:fillRect l="-706" t="-889" r="-1098" b="-474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547714" y="4509120"/>
            <a:ext cx="4010025" cy="590550"/>
          </a:xfrm>
          <a:prstGeom prst="rect">
            <a:avLst/>
          </a:prstGeom>
        </p:spPr>
      </p:pic>
      <p:pic>
        <p:nvPicPr>
          <p:cNvPr id="5" name="图片 4"/>
          <p:cNvPicPr>
            <a:picLocks noChangeAspect="1"/>
          </p:cNvPicPr>
          <p:nvPr/>
        </p:nvPicPr>
        <p:blipFill>
          <a:blip r:embed="rId4"/>
          <a:stretch>
            <a:fillRect/>
          </a:stretch>
        </p:blipFill>
        <p:spPr>
          <a:xfrm>
            <a:off x="1899642" y="5229200"/>
            <a:ext cx="1296144" cy="348709"/>
          </a:xfrm>
          <a:prstGeom prst="rect">
            <a:avLst/>
          </a:prstGeom>
        </p:spPr>
      </p:pic>
    </p:spTree>
    <p:extLst>
      <p:ext uri="{BB962C8B-B14F-4D97-AF65-F5344CB8AC3E}">
        <p14:creationId xmlns:p14="http://schemas.microsoft.com/office/powerpoint/2010/main" val="285517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3.2 GMM based background subtraction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smtClean="0"/>
                  <a:t>Testing: If one pixel </a:t>
                </a:r>
                <a:r>
                  <a:rPr lang="en-US" altLang="zh-CN" sz="2000" dirty="0"/>
                  <a:t>falls within 2.5 times the standard deviation of any Gaussian function, the match is successful and the pixel is considered to be the background; otherwise</a:t>
                </a:r>
                <a:r>
                  <a:rPr lang="en-US" altLang="zh-CN" sz="2000" dirty="0" smtClean="0"/>
                  <a:t>, foreground.</a:t>
                </a:r>
              </a:p>
              <a:p>
                <a:r>
                  <a:rPr lang="en-US" altLang="zh-CN" sz="2000" dirty="0" smtClean="0"/>
                  <a:t>Online update:</a:t>
                </a:r>
              </a:p>
              <a:p>
                <a:r>
                  <a:rPr lang="en-US" altLang="zh-CN" sz="2000" dirty="0"/>
                  <a:t>For each new time pixel value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altLang="zh-CN" sz="2000" dirty="0" smtClean="0"/>
                  <a:t>, </a:t>
                </a:r>
                <a:r>
                  <a:rPr lang="en-US" altLang="zh-CN" sz="2000" dirty="0"/>
                  <a:t>all K Gaussian functions are used for matching. If the matching is successful, the weights are updated as follows</a:t>
                </a:r>
                <a:r>
                  <a:rPr lang="en-US" altLang="zh-CN" sz="2000" dirty="0" smtClean="0"/>
                  <a:t>:</a:t>
                </a:r>
              </a:p>
              <a:p>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06" t="-741" r="-31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99792" y="4613379"/>
            <a:ext cx="3314700" cy="428625"/>
          </a:xfrm>
          <a:prstGeom prst="rect">
            <a:avLst/>
          </a:prstGeom>
        </p:spPr>
      </p:pic>
    </p:spTree>
    <p:extLst>
      <p:ext uri="{BB962C8B-B14F-4D97-AF65-F5344CB8AC3E}">
        <p14:creationId xmlns:p14="http://schemas.microsoft.com/office/powerpoint/2010/main" val="111483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3.2 GMM based background subtraction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800" y="1981200"/>
                <a:ext cx="7772400" cy="4472136"/>
              </a:xfrm>
            </p:spPr>
            <p:txBody>
              <a:bodyPr/>
              <a:lstStyle/>
              <a:p>
                <a:r>
                  <a:rPr lang="en-US" altLang="zh-CN" sz="2000" dirty="0" smtClean="0"/>
                  <a:t>The mean and variance are updated as:</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Where </a:t>
                </a:r>
                <a14:m>
                  <m:oMath xmlns:m="http://schemas.openxmlformats.org/officeDocument/2006/math">
                    <m:r>
                      <a:rPr lang="zh-CN" altLang="en-US" sz="2000" i="1" smtClean="0">
                        <a:latin typeface="Cambria Math" panose="02040503050406030204" pitchFamily="18" charset="0"/>
                      </a:rPr>
                      <m:t>𝜌</m:t>
                    </m:r>
                  </m:oMath>
                </a14:m>
                <a:r>
                  <a:rPr lang="en-US" altLang="zh-CN" sz="2000" dirty="0" smtClean="0"/>
                  <a:t> represents the learning rate of update mean and variance.</a:t>
                </a:r>
              </a:p>
              <a:p>
                <a:endParaRPr lang="en-US" altLang="zh-CN" sz="2000" dirty="0" smtClean="0"/>
              </a:p>
              <a:p>
                <a:r>
                  <a:rPr lang="en-US" altLang="zh-CN" sz="2000" dirty="0" smtClean="0"/>
                  <a:t>If </a:t>
                </a:r>
                <a:r>
                  <a:rPr lang="en-US" altLang="zh-CN" sz="2000" dirty="0"/>
                  <a:t>none of the K Gaussian functions match, the mean value of the Gaussian function with the lowest </a:t>
                </a:r>
                <a14:m>
                  <m:oMath xmlns:m="http://schemas.openxmlformats.org/officeDocument/2006/math">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𝜔</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Sub>
                      </m:num>
                      <m:den>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𝜎</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sub>
                        </m:sSub>
                      </m:den>
                    </m:f>
                  </m:oMath>
                </a14:m>
                <a:r>
                  <a:rPr lang="en-US" altLang="zh-CN" sz="2000" dirty="0" smtClean="0"/>
                  <a:t> </a:t>
                </a:r>
                <a:r>
                  <a:rPr lang="en-US" altLang="zh-CN" sz="2000" dirty="0"/>
                  <a:t>is modified to the current pixel value, the variance is modified to the initial variance, and the weight remains unchanged.</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800" y="1981200"/>
                <a:ext cx="7772400" cy="4472136"/>
              </a:xfrm>
              <a:blipFill rotWithShape="0">
                <a:blip r:embed="rId3"/>
                <a:stretch>
                  <a:fillRect l="-706" t="-681" b="-954"/>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533525" y="2492896"/>
            <a:ext cx="6076950" cy="1609725"/>
          </a:xfrm>
          <a:prstGeom prst="rect">
            <a:avLst/>
          </a:prstGeom>
        </p:spPr>
      </p:pic>
    </p:spTree>
    <p:extLst>
      <p:ext uri="{BB962C8B-B14F-4D97-AF65-F5344CB8AC3E}">
        <p14:creationId xmlns:p14="http://schemas.microsoft.com/office/powerpoint/2010/main" val="996292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Demo for GMM </a:t>
            </a:r>
            <a:r>
              <a:rPr lang="en-US" altLang="zh-CN" sz="2800" dirty="0"/>
              <a:t>based background subtraction</a:t>
            </a:r>
            <a:endParaRPr lang="zh-CN" altLang="en-US" sz="2800" dirty="0"/>
          </a:p>
        </p:txBody>
      </p:sp>
      <p:pic>
        <p:nvPicPr>
          <p:cNvPr id="6" name="内容占位符 5"/>
          <p:cNvPicPr>
            <a:picLocks noGrp="1" noChangeAspect="1"/>
          </p:cNvPicPr>
          <p:nvPr>
            <p:ph idx="1"/>
          </p:nvPr>
        </p:nvPicPr>
        <p:blipFill>
          <a:blip r:embed="rId2"/>
          <a:stretch>
            <a:fillRect/>
          </a:stretch>
        </p:blipFill>
        <p:spPr>
          <a:xfrm>
            <a:off x="5334725" y="2300089"/>
            <a:ext cx="2693659" cy="1704975"/>
          </a:xfrm>
          <a:prstGeom prst="rect">
            <a:avLst/>
          </a:prstGeom>
        </p:spPr>
      </p:pic>
      <p:pic>
        <p:nvPicPr>
          <p:cNvPr id="5" name="图片 4"/>
          <p:cNvPicPr>
            <a:picLocks noChangeAspect="1"/>
          </p:cNvPicPr>
          <p:nvPr/>
        </p:nvPicPr>
        <p:blipFill>
          <a:blip r:embed="rId3"/>
          <a:stretch>
            <a:fillRect/>
          </a:stretch>
        </p:blipFill>
        <p:spPr>
          <a:xfrm>
            <a:off x="991325" y="2300089"/>
            <a:ext cx="4343400" cy="1704975"/>
          </a:xfrm>
          <a:prstGeom prst="rect">
            <a:avLst/>
          </a:prstGeom>
        </p:spPr>
      </p:pic>
      <p:sp>
        <p:nvSpPr>
          <p:cNvPr id="7" name="文本框 6"/>
          <p:cNvSpPr txBox="1"/>
          <p:nvPr/>
        </p:nvSpPr>
        <p:spPr>
          <a:xfrm>
            <a:off x="899592" y="4137054"/>
            <a:ext cx="4968552" cy="400110"/>
          </a:xfrm>
          <a:prstGeom prst="rect">
            <a:avLst/>
          </a:prstGeom>
          <a:noFill/>
        </p:spPr>
        <p:txBody>
          <a:bodyPr wrap="square" rtlCol="0">
            <a:spAutoFit/>
          </a:bodyPr>
          <a:lstStyle/>
          <a:p>
            <a:r>
              <a:rPr lang="en-US" altLang="zh-CN" sz="2000" dirty="0" smtClean="0"/>
              <a:t>Each pixel has an Gaussian mixed distribution</a:t>
            </a:r>
          </a:p>
        </p:txBody>
      </p:sp>
      <p:sp>
        <p:nvSpPr>
          <p:cNvPr id="8" name="文本框 7"/>
          <p:cNvSpPr txBox="1"/>
          <p:nvPr/>
        </p:nvSpPr>
        <p:spPr>
          <a:xfrm>
            <a:off x="6084168" y="4137054"/>
            <a:ext cx="2592288" cy="2031325"/>
          </a:xfrm>
          <a:prstGeom prst="rect">
            <a:avLst/>
          </a:prstGeom>
          <a:noFill/>
        </p:spPr>
        <p:txBody>
          <a:bodyPr wrap="square" rtlCol="0">
            <a:spAutoFit/>
          </a:bodyPr>
          <a:lstStyle/>
          <a:p>
            <a:r>
              <a:rPr lang="en-US" altLang="zh-CN" sz="1800" dirty="0" smtClean="0"/>
              <a:t>For a pixel in new image ,</a:t>
            </a:r>
            <a:r>
              <a:rPr lang="en-US" altLang="zh-CN" sz="1800" dirty="0"/>
              <a:t> </a:t>
            </a:r>
            <a:r>
              <a:rPr lang="en-US" altLang="zh-CN" sz="1800" dirty="0" smtClean="0"/>
              <a:t>if the pixel value </a:t>
            </a:r>
            <a:r>
              <a:rPr lang="en-US" altLang="zh-CN" sz="1800" dirty="0"/>
              <a:t>falls within 2.5 times the standard deviation of any Gaussian </a:t>
            </a:r>
            <a:r>
              <a:rPr lang="en-US" altLang="zh-CN" sz="1800" dirty="0" smtClean="0"/>
              <a:t>function, it is considered as background. Otherwise, foreground. </a:t>
            </a:r>
            <a:endParaRPr lang="zh-CN" altLang="en-US" sz="1800" dirty="0"/>
          </a:p>
        </p:txBody>
      </p:sp>
    </p:spTree>
    <p:extLst>
      <p:ext uri="{BB962C8B-B14F-4D97-AF65-F5344CB8AC3E}">
        <p14:creationId xmlns:p14="http://schemas.microsoft.com/office/powerpoint/2010/main" val="103424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820472" cy="1143000"/>
          </a:xfrm>
        </p:spPr>
        <p:txBody>
          <a:bodyPr/>
          <a:lstStyle/>
          <a:p>
            <a:pPr lvl="1" algn="l"/>
            <a:r>
              <a:rPr lang="en-US" altLang="zh-CN" sz="2800" dirty="0" smtClean="0"/>
              <a:t>III.2 </a:t>
            </a:r>
            <a:r>
              <a:rPr lang="en-US" altLang="zh-CN" sz="2800" dirty="0"/>
              <a:t>Basic Methods </a:t>
            </a:r>
            <a:r>
              <a:rPr lang="en-US" altLang="zh-CN" sz="2800" dirty="0" smtClean="0"/>
              <a:t>for </a:t>
            </a:r>
            <a:r>
              <a:rPr lang="en-US" altLang="zh-CN" sz="2800" dirty="0"/>
              <a:t>Motion </a:t>
            </a:r>
            <a:r>
              <a:rPr lang="en-US" altLang="zh-CN" sz="2800" dirty="0" smtClean="0"/>
              <a:t>Detection</a:t>
            </a:r>
            <a:endParaRPr lang="en-US" altLang="zh-CN" sz="2800" dirty="0"/>
          </a:p>
        </p:txBody>
      </p:sp>
      <p:sp>
        <p:nvSpPr>
          <p:cNvPr id="3" name="内容占位符 2"/>
          <p:cNvSpPr>
            <a:spLocks noGrp="1"/>
          </p:cNvSpPr>
          <p:nvPr>
            <p:ph idx="1"/>
          </p:nvPr>
        </p:nvSpPr>
        <p:spPr>
          <a:xfrm>
            <a:off x="1835696" y="1143000"/>
            <a:ext cx="6336704" cy="5040560"/>
          </a:xfrm>
        </p:spPr>
        <p:txBody>
          <a:bodyPr/>
          <a:lstStyle/>
          <a:p>
            <a:r>
              <a:rPr lang="en-US" altLang="zh-CN" sz="2400" b="1" dirty="0"/>
              <a:t>1 Introduction</a:t>
            </a:r>
            <a:endParaRPr lang="en-US" altLang="zh-CN" sz="2400" dirty="0"/>
          </a:p>
          <a:p>
            <a:r>
              <a:rPr lang="en-US" altLang="zh-CN" sz="2400" b="1" dirty="0"/>
              <a:t>2 </a:t>
            </a:r>
            <a:r>
              <a:rPr lang="en-US" altLang="zh-CN" sz="2400" b="1" dirty="0" smtClean="0"/>
              <a:t>Frame Difference</a:t>
            </a:r>
          </a:p>
          <a:p>
            <a:pPr lvl="1"/>
            <a:r>
              <a:rPr lang="en-US" altLang="zh-CN" sz="2400" dirty="0" smtClean="0"/>
              <a:t>2.1 Scale filter</a:t>
            </a:r>
          </a:p>
          <a:p>
            <a:pPr lvl="1"/>
            <a:r>
              <a:rPr lang="en-US" altLang="zh-CN" sz="2400" dirty="0" smtClean="0"/>
              <a:t>2.2 Three-frame difference</a:t>
            </a:r>
          </a:p>
          <a:p>
            <a:pPr lvl="1"/>
            <a:r>
              <a:rPr lang="en-US" altLang="zh-CN" sz="2400" dirty="0" smtClean="0"/>
              <a:t>2.3 Accumulative difference picture</a:t>
            </a:r>
          </a:p>
          <a:p>
            <a:r>
              <a:rPr lang="en-US" altLang="zh-CN" sz="2400" b="1" dirty="0" smtClean="0"/>
              <a:t>3 Background Subtraction</a:t>
            </a:r>
          </a:p>
          <a:p>
            <a:pPr lvl="1"/>
            <a:r>
              <a:rPr lang="en-US" altLang="zh-CN" sz="2400" dirty="0" smtClean="0"/>
              <a:t>3.1 Simple background modeling</a:t>
            </a:r>
            <a:endParaRPr lang="en-US" altLang="zh-CN" sz="2400" dirty="0"/>
          </a:p>
          <a:p>
            <a:pPr lvl="1"/>
            <a:r>
              <a:rPr lang="en-US" altLang="zh-CN" sz="2400" dirty="0" smtClean="0"/>
              <a:t>3.2 GMM based background subtraction</a:t>
            </a:r>
          </a:p>
          <a:p>
            <a:r>
              <a:rPr lang="en-US" altLang="zh-CN" sz="2400" b="1" dirty="0" smtClean="0">
                <a:solidFill>
                  <a:srgbClr val="FF0000"/>
                </a:solidFill>
              </a:rPr>
              <a:t>4 Optical Flow </a:t>
            </a:r>
            <a:r>
              <a:rPr lang="en-US" altLang="zh-CN" sz="2400" b="1" dirty="0">
                <a:solidFill>
                  <a:srgbClr val="FF0000"/>
                </a:solidFill>
              </a:rPr>
              <a:t>F</a:t>
            </a:r>
            <a:r>
              <a:rPr lang="en-US" altLang="zh-CN" sz="2400" b="1" dirty="0" smtClean="0">
                <a:solidFill>
                  <a:srgbClr val="FF0000"/>
                </a:solidFill>
              </a:rPr>
              <a:t>ield</a:t>
            </a:r>
          </a:p>
          <a:p>
            <a:pPr lvl="1"/>
            <a:r>
              <a:rPr lang="en-US" altLang="zh-CN" sz="2400" dirty="0" smtClean="0"/>
              <a:t>4.1 Horn-</a:t>
            </a:r>
            <a:r>
              <a:rPr lang="en-US" altLang="zh-CN" sz="2400" dirty="0" err="1" smtClean="0"/>
              <a:t>Schunck</a:t>
            </a:r>
            <a:r>
              <a:rPr lang="zh-CN" altLang="en-US" sz="2400" dirty="0"/>
              <a:t> </a:t>
            </a:r>
            <a:r>
              <a:rPr lang="en-US" altLang="zh-CN" sz="2400" dirty="0" smtClean="0"/>
              <a:t>algorithm</a:t>
            </a:r>
            <a:endParaRPr lang="en-US" altLang="zh-CN" sz="2400" dirty="0"/>
          </a:p>
          <a:p>
            <a:pPr lvl="1"/>
            <a:r>
              <a:rPr lang="en-US" altLang="zh-CN" sz="2400" dirty="0" smtClean="0"/>
              <a:t>4.2 Lucas-</a:t>
            </a:r>
            <a:r>
              <a:rPr lang="en-US" altLang="zh-CN" sz="2400" dirty="0" err="1" smtClean="0"/>
              <a:t>Kanade</a:t>
            </a:r>
            <a:r>
              <a:rPr lang="en-US" altLang="zh-CN" sz="2400" dirty="0" smtClean="0"/>
              <a:t> algorithm</a:t>
            </a:r>
            <a:endParaRPr lang="en-US" altLang="zh-CN" sz="2400" dirty="0"/>
          </a:p>
          <a:p>
            <a:pPr lvl="1"/>
            <a:endParaRPr lang="zh-CN" altLang="en-US" sz="2400" dirty="0"/>
          </a:p>
        </p:txBody>
      </p:sp>
    </p:spTree>
    <p:extLst>
      <p:ext uri="{BB962C8B-B14F-4D97-AF65-F5344CB8AC3E}">
        <p14:creationId xmlns:p14="http://schemas.microsoft.com/office/powerpoint/2010/main" val="2051980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Demo for Optical Flow method</a:t>
            </a:r>
            <a:endParaRPr lang="zh-CN" altLang="en-US" sz="2800" dirty="0"/>
          </a:p>
        </p:txBody>
      </p:sp>
      <p:pic>
        <p:nvPicPr>
          <p:cNvPr id="4" name="内容占位符 3"/>
          <p:cNvPicPr>
            <a:picLocks noGrp="1" noChangeAspect="1"/>
          </p:cNvPicPr>
          <p:nvPr>
            <p:ph idx="1"/>
          </p:nvPr>
        </p:nvPicPr>
        <p:blipFill>
          <a:blip r:embed="rId2"/>
          <a:stretch>
            <a:fillRect/>
          </a:stretch>
        </p:blipFill>
        <p:spPr>
          <a:xfrm>
            <a:off x="2951820" y="1752600"/>
            <a:ext cx="3240360" cy="4436287"/>
          </a:xfrm>
          <a:prstGeom prst="rect">
            <a:avLst/>
          </a:prstGeom>
        </p:spPr>
      </p:pic>
    </p:spTree>
    <p:extLst>
      <p:ext uri="{BB962C8B-B14F-4D97-AF65-F5344CB8AC3E}">
        <p14:creationId xmlns:p14="http://schemas.microsoft.com/office/powerpoint/2010/main" val="3654392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4 Optical Flow Field</a:t>
            </a:r>
            <a:endParaRPr lang="zh-CN" altLang="en-US" sz="2800" dirty="0"/>
          </a:p>
        </p:txBody>
      </p:sp>
      <p:sp>
        <p:nvSpPr>
          <p:cNvPr id="3" name="内容占位符 2"/>
          <p:cNvSpPr>
            <a:spLocks noGrp="1"/>
          </p:cNvSpPr>
          <p:nvPr>
            <p:ph idx="1"/>
          </p:nvPr>
        </p:nvSpPr>
        <p:spPr/>
        <p:txBody>
          <a:bodyPr/>
          <a:lstStyle/>
          <a:p>
            <a:r>
              <a:rPr lang="en-US" altLang="zh-CN" sz="2400" dirty="0" smtClean="0"/>
              <a:t>Optical flow is the pattern of apparent motion of objects, surfaces and edges in a visual scene caused by the relative motion between an observer and a scene.</a:t>
            </a:r>
          </a:p>
          <a:p>
            <a:r>
              <a:rPr lang="en-US" altLang="zh-CN" sz="2400" dirty="0"/>
              <a:t>Optical flow can also be defined as the distribution of apparent velocities of movement of brightness pattern in an </a:t>
            </a:r>
            <a:r>
              <a:rPr lang="en-US" altLang="zh-CN" sz="2400" dirty="0" smtClean="0"/>
              <a:t>image.</a:t>
            </a:r>
          </a:p>
          <a:p>
            <a:r>
              <a:rPr lang="en-US" altLang="zh-CN" sz="2400" dirty="0"/>
              <a:t>By detecting the change of the brightness of the pixel of the image over time, we can </a:t>
            </a:r>
            <a:r>
              <a:rPr lang="en-US" altLang="zh-CN" sz="2400" dirty="0" smtClean="0"/>
              <a:t>calculate optical flow.</a:t>
            </a:r>
          </a:p>
          <a:p>
            <a:endParaRPr lang="zh-CN" altLang="en-US" sz="2000" dirty="0"/>
          </a:p>
        </p:txBody>
      </p:sp>
    </p:spTree>
    <p:extLst>
      <p:ext uri="{BB962C8B-B14F-4D97-AF65-F5344CB8AC3E}">
        <p14:creationId xmlns:p14="http://schemas.microsoft.com/office/powerpoint/2010/main" val="2548639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7384"/>
            <a:ext cx="7772400" cy="1143000"/>
          </a:xfrm>
        </p:spPr>
        <p:txBody>
          <a:bodyPr/>
          <a:lstStyle/>
          <a:p>
            <a:pPr algn="l"/>
            <a:r>
              <a:rPr lang="en-US" altLang="zh-CN" sz="2800" dirty="0" smtClean="0"/>
              <a:t>1.Introduction</a:t>
            </a:r>
            <a:endParaRPr lang="zh-CN" altLang="en-US" sz="2800" dirty="0"/>
          </a:p>
        </p:txBody>
      </p:sp>
      <p:sp>
        <p:nvSpPr>
          <p:cNvPr id="3" name="内容占位符 2"/>
          <p:cNvSpPr>
            <a:spLocks noGrp="1"/>
          </p:cNvSpPr>
          <p:nvPr>
            <p:ph idx="1"/>
          </p:nvPr>
        </p:nvSpPr>
        <p:spPr>
          <a:xfrm>
            <a:off x="669254" y="1118492"/>
            <a:ext cx="7935193" cy="4830787"/>
          </a:xfrm>
        </p:spPr>
        <p:txBody>
          <a:bodyPr/>
          <a:lstStyle/>
          <a:p>
            <a:r>
              <a:rPr lang="en-US" altLang="zh-CN" sz="2800" dirty="0" smtClean="0">
                <a:solidFill>
                  <a:srgbClr val="FF0000"/>
                </a:solidFill>
              </a:rPr>
              <a:t>What is motion detection? -</a:t>
            </a:r>
            <a:r>
              <a:rPr lang="en-US" altLang="zh-CN" sz="2800" dirty="0">
                <a:solidFill>
                  <a:srgbClr val="FF0000"/>
                </a:solidFill>
              </a:rPr>
              <a:t>Whether image points are moving or not</a:t>
            </a:r>
            <a:r>
              <a:rPr lang="en-US" altLang="zh-CN" sz="2800" dirty="0" smtClean="0">
                <a:solidFill>
                  <a:srgbClr val="FF0000"/>
                </a:solidFill>
              </a:rPr>
              <a:t>?</a:t>
            </a:r>
          </a:p>
          <a:p>
            <a:r>
              <a:rPr lang="en-US" altLang="zh-CN" sz="2000" dirty="0" smtClean="0"/>
              <a:t>Motion detection</a:t>
            </a:r>
            <a:r>
              <a:rPr lang="en-US" altLang="zh-CN" sz="2000" dirty="0"/>
              <a:t> is the process of detecting a change in the position of an object relative to its surroundings or a change in the surroundings relative to an object.</a:t>
            </a:r>
          </a:p>
          <a:p>
            <a:r>
              <a:rPr lang="en-US" altLang="zh-CN" sz="2800" dirty="0">
                <a:solidFill>
                  <a:srgbClr val="FF0000"/>
                </a:solidFill>
              </a:rPr>
              <a:t>What’s the reason for </a:t>
            </a:r>
            <a:r>
              <a:rPr lang="en-US" altLang="zh-CN" sz="2800" dirty="0" smtClean="0">
                <a:solidFill>
                  <a:srgbClr val="FF0000"/>
                </a:solidFill>
              </a:rPr>
              <a:t>motion detection?</a:t>
            </a:r>
            <a:endParaRPr lang="en-US" altLang="zh-CN" sz="2800" dirty="0">
              <a:solidFill>
                <a:srgbClr val="FF0000"/>
              </a:solidFill>
            </a:endParaRPr>
          </a:p>
          <a:p>
            <a:r>
              <a:rPr lang="en-US" altLang="zh-CN" sz="2000" dirty="0"/>
              <a:t>In motion analysis, the main task of motion detection is to detect </a:t>
            </a:r>
            <a:r>
              <a:rPr lang="en-US" altLang="zh-CN" sz="2000" dirty="0" smtClean="0"/>
              <a:t>moving targets. It </a:t>
            </a:r>
            <a:r>
              <a:rPr lang="en-US" altLang="zh-CN" sz="2000" dirty="0"/>
              <a:t>lays the foundation for subsequent motion feature extraction and recognition. </a:t>
            </a:r>
          </a:p>
          <a:p>
            <a:r>
              <a:rPr lang="en-US" altLang="zh-CN" sz="2800" dirty="0" smtClean="0">
                <a:solidFill>
                  <a:srgbClr val="FF0000"/>
                </a:solidFill>
              </a:rPr>
              <a:t>What are the basic methods?</a:t>
            </a:r>
          </a:p>
          <a:p>
            <a:r>
              <a:rPr lang="en-US" altLang="zh-CN" sz="2000" dirty="0" smtClean="0"/>
              <a:t>Frame difference, Background subtraction, Optical flow field.</a:t>
            </a:r>
            <a:endParaRPr lang="en-US" altLang="zh-CN" sz="2000" dirty="0"/>
          </a:p>
          <a:p>
            <a:endParaRPr lang="zh-CN" altLang="en-US" dirty="0"/>
          </a:p>
        </p:txBody>
      </p:sp>
    </p:spTree>
    <p:extLst>
      <p:ext uri="{BB962C8B-B14F-4D97-AF65-F5344CB8AC3E}">
        <p14:creationId xmlns:p14="http://schemas.microsoft.com/office/powerpoint/2010/main" val="558918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7384"/>
            <a:ext cx="7772400" cy="1143000"/>
          </a:xfrm>
        </p:spPr>
        <p:txBody>
          <a:bodyPr/>
          <a:lstStyle/>
          <a:p>
            <a:pPr lvl="1" algn="l"/>
            <a:r>
              <a:rPr lang="en-US" altLang="zh-CN" sz="2800" dirty="0" smtClean="0"/>
              <a:t>The basic equation of optical flow</a:t>
            </a:r>
            <a:endParaRPr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9796" y="1052736"/>
                <a:ext cx="7772400" cy="5048200"/>
              </a:xfrm>
            </p:spPr>
            <p:txBody>
              <a:bodyPr/>
              <a:lstStyle/>
              <a:p>
                <a:r>
                  <a:rPr lang="en-US" altLang="zh-CN" sz="2400" dirty="0" smtClean="0"/>
                  <a:t>Let F (x, y, t) be the pixel value of pixel point (x, y) at time t. If the pixel value is still unchanged after moving </a:t>
                </a:r>
                <a:r>
                  <a:rPr lang="en-US" altLang="zh-CN" sz="2400" dirty="0" err="1"/>
                  <a:t>Δx</a:t>
                </a:r>
                <a:r>
                  <a:rPr lang="en-US" altLang="zh-CN" sz="2400" dirty="0"/>
                  <a:t>, </a:t>
                </a:r>
                <a:r>
                  <a:rPr lang="en-US" altLang="zh-CN" sz="2400" dirty="0" err="1"/>
                  <a:t>Δy</a:t>
                </a:r>
                <a:r>
                  <a:rPr lang="en-US" altLang="zh-CN" sz="2400" dirty="0"/>
                  <a:t>, </a:t>
                </a:r>
                <a:r>
                  <a:rPr lang="en-US" altLang="zh-CN" sz="2400" dirty="0" err="1"/>
                  <a:t>Δt</a:t>
                </a:r>
                <a:r>
                  <a:rPr lang="en-US" altLang="zh-CN" sz="2400" dirty="0"/>
                  <a:t> between two frames of image, </a:t>
                </a:r>
                <a:r>
                  <a:rPr lang="en-US" altLang="zh-CN" sz="2400" dirty="0" smtClean="0"/>
                  <a:t>then: </a:t>
                </a:r>
              </a:p>
              <a:p>
                <a:endParaRPr lang="en-US" altLang="zh-CN" sz="2400" dirty="0"/>
              </a:p>
              <a:p>
                <a:endParaRPr lang="en-US" altLang="zh-CN" sz="2400" dirty="0" smtClean="0"/>
              </a:p>
              <a:p>
                <a:endParaRPr lang="en-US" altLang="zh-CN" sz="2400" dirty="0" smtClean="0"/>
              </a:p>
              <a:p>
                <a:r>
                  <a:rPr lang="en-US" altLang="zh-CN" sz="2400" dirty="0" smtClean="0"/>
                  <a:t>After </a:t>
                </a:r>
                <a:r>
                  <a:rPr lang="en-US" altLang="zh-CN" sz="2400" dirty="0"/>
                  <a:t>some simple </a:t>
                </a:r>
                <a:r>
                  <a:rPr lang="en-US" altLang="zh-CN" sz="2400" dirty="0" smtClean="0"/>
                  <a:t>derivation:</a:t>
                </a:r>
              </a:p>
              <a:p>
                <a:endParaRPr lang="en-US" altLang="zh-CN" sz="2400" dirty="0" smtClean="0"/>
              </a:p>
              <a:p>
                <a:r>
                  <a:rPr lang="en-US" altLang="zh-CN" sz="2400" dirty="0" smtClean="0"/>
                  <a:t>Where </a:t>
                </a:r>
                <a14:m>
                  <m:oMath xmlns:m="http://schemas.openxmlformats.org/officeDocument/2006/math">
                    <m:r>
                      <a:rPr lang="en-US" altLang="zh-CN" sz="2400">
                        <a:latin typeface="Cambria Math" panose="02040503050406030204" pitchFamily="18" charset="0"/>
                      </a:rPr>
                      <m:t>𝛻</m:t>
                    </m:r>
                  </m:oMath>
                </a14:m>
                <a:r>
                  <a:rPr lang="en-US" altLang="zh-CN" sz="2400" dirty="0" smtClean="0"/>
                  <a:t> represents </a:t>
                </a:r>
                <a:r>
                  <a:rPr lang="en-US" altLang="zh-CN" sz="2400" dirty="0"/>
                  <a:t>the </a:t>
                </a:r>
                <a:r>
                  <a:rPr lang="en-US" altLang="zh-CN" sz="2400" dirty="0" smtClean="0"/>
                  <a:t>gradient operator, V represent the velocity of pixel and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𝑡</m:t>
                        </m:r>
                      </m:sub>
                    </m:sSub>
                  </m:oMath>
                </a14:m>
                <a:r>
                  <a:rPr lang="en-US" altLang="zh-CN" sz="2400" dirty="0" smtClean="0"/>
                  <a:t> represents the partial derivative of F over t. </a:t>
                </a:r>
              </a:p>
              <a:p>
                <a:r>
                  <a:rPr lang="en-US" altLang="zh-CN" sz="2400" dirty="0" smtClean="0"/>
                  <a:t>This equation is the basic equation of optical flow and </a:t>
                </a:r>
                <a:r>
                  <a:rPr lang="en-US" altLang="zh-CN" sz="2400" dirty="0"/>
                  <a:t>cannot be </a:t>
                </a:r>
                <a:r>
                  <a:rPr lang="en-US" altLang="zh-CN" sz="2400" dirty="0" smtClean="0"/>
                  <a:t>solved, </a:t>
                </a:r>
                <a:r>
                  <a:rPr lang="en-US" altLang="zh-CN" sz="2400" dirty="0"/>
                  <a:t>a</a:t>
                </a:r>
                <a:r>
                  <a:rPr lang="en-US" altLang="zh-CN" sz="2400" dirty="0" smtClean="0"/>
                  <a:t>ll </a:t>
                </a:r>
                <a:r>
                  <a:rPr lang="en-US" altLang="zh-CN" sz="2400" dirty="0"/>
                  <a:t>optical flow methods introduce additional conditions for estimating the actual flow.</a:t>
                </a: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49796" y="1052736"/>
                <a:ext cx="7772400" cy="5048200"/>
              </a:xfrm>
              <a:blipFill rotWithShape="0">
                <a:blip r:embed="rId2"/>
                <a:stretch>
                  <a:fillRect l="-1098" t="-966" r="-1804" b="-1618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555776" y="2348880"/>
            <a:ext cx="3723110" cy="394615"/>
          </a:xfrm>
          <a:prstGeom prst="rect">
            <a:avLst/>
          </a:prstGeom>
        </p:spPr>
      </p:pic>
      <p:pic>
        <p:nvPicPr>
          <p:cNvPr id="5" name="图片 4"/>
          <p:cNvPicPr>
            <a:picLocks noChangeAspect="1"/>
          </p:cNvPicPr>
          <p:nvPr/>
        </p:nvPicPr>
        <p:blipFill>
          <a:blip r:embed="rId4"/>
          <a:stretch>
            <a:fillRect/>
          </a:stretch>
        </p:blipFill>
        <p:spPr>
          <a:xfrm>
            <a:off x="1115616" y="2804094"/>
            <a:ext cx="6840760" cy="696914"/>
          </a:xfrm>
          <a:prstGeom prst="rect">
            <a:avLst/>
          </a:prstGeom>
        </p:spPr>
      </p:pic>
      <p:pic>
        <p:nvPicPr>
          <p:cNvPr id="6" name="图片 5"/>
          <p:cNvPicPr>
            <a:picLocks noChangeAspect="1"/>
          </p:cNvPicPr>
          <p:nvPr/>
        </p:nvPicPr>
        <p:blipFill>
          <a:blip r:embed="rId5"/>
          <a:stretch>
            <a:fillRect/>
          </a:stretch>
        </p:blipFill>
        <p:spPr>
          <a:xfrm>
            <a:off x="3748056" y="4077072"/>
            <a:ext cx="1666875" cy="381000"/>
          </a:xfrm>
          <a:prstGeom prst="rect">
            <a:avLst/>
          </a:prstGeom>
        </p:spPr>
      </p:pic>
    </p:spTree>
    <p:extLst>
      <p:ext uri="{BB962C8B-B14F-4D97-AF65-F5344CB8AC3E}">
        <p14:creationId xmlns:p14="http://schemas.microsoft.com/office/powerpoint/2010/main" val="2455139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l"/>
            <a:r>
              <a:rPr lang="en-US" altLang="zh-CN" sz="2800" dirty="0"/>
              <a:t>4.1 Horn-</a:t>
            </a:r>
            <a:r>
              <a:rPr lang="en-US" altLang="zh-CN" sz="2800" dirty="0" err="1"/>
              <a:t>Schunck</a:t>
            </a:r>
            <a:r>
              <a:rPr lang="zh-CN" altLang="en-US" sz="2800" dirty="0"/>
              <a:t> </a:t>
            </a:r>
            <a:r>
              <a:rPr lang="en-US" altLang="zh-CN" sz="2800" dirty="0" smtClean="0"/>
              <a:t>algorithm</a:t>
            </a:r>
            <a:endParaRPr lang="zh-CN" altLang="en-US" sz="4800" dirty="0"/>
          </a:p>
        </p:txBody>
      </p:sp>
      <p:sp>
        <p:nvSpPr>
          <p:cNvPr id="3" name="内容占位符 2"/>
          <p:cNvSpPr>
            <a:spLocks noGrp="1"/>
          </p:cNvSpPr>
          <p:nvPr>
            <p:ph idx="1"/>
          </p:nvPr>
        </p:nvSpPr>
        <p:spPr/>
        <p:txBody>
          <a:bodyPr/>
          <a:lstStyle/>
          <a:p>
            <a:r>
              <a:rPr lang="en-US" altLang="zh-CN" sz="2000" dirty="0"/>
              <a:t>The Horn-</a:t>
            </a:r>
            <a:r>
              <a:rPr lang="en-US" altLang="zh-CN" sz="2000" dirty="0" err="1"/>
              <a:t>Schunck</a:t>
            </a:r>
            <a:r>
              <a:rPr lang="en-US" altLang="zh-CN" sz="2000" dirty="0"/>
              <a:t> </a:t>
            </a:r>
            <a:r>
              <a:rPr lang="en-US" altLang="zh-CN" sz="2000" dirty="0" smtClean="0"/>
              <a:t>algorithm assumes </a:t>
            </a:r>
            <a:r>
              <a:rPr lang="en-US" altLang="zh-CN" sz="2000" dirty="0"/>
              <a:t>that the optical flow of the entire image is </a:t>
            </a:r>
            <a:r>
              <a:rPr lang="en-US" altLang="zh-CN" sz="2000" dirty="0" smtClean="0"/>
              <a:t>smooth and </a:t>
            </a:r>
            <a:r>
              <a:rPr lang="en-US" altLang="zh-CN" sz="2000" dirty="0"/>
              <a:t>adds a global smoothing assumption to the basic constraint </a:t>
            </a:r>
            <a:r>
              <a:rPr lang="en-US" altLang="zh-CN" sz="2000" dirty="0" smtClean="0"/>
              <a:t>equation.</a:t>
            </a:r>
          </a:p>
          <a:p>
            <a:r>
              <a:rPr lang="en-US" altLang="zh-CN" sz="2000" dirty="0"/>
              <a:t>Solving the basic constraint equation can be transformed into minimizing the error</a:t>
            </a:r>
            <a:r>
              <a:rPr lang="en-US" altLang="zh-CN" sz="2000" dirty="0" smtClean="0"/>
              <a:t>:</a:t>
            </a:r>
          </a:p>
          <a:p>
            <a:endParaRPr lang="en-US" altLang="zh-CN" sz="2000" dirty="0" smtClean="0"/>
          </a:p>
          <a:p>
            <a:r>
              <a:rPr lang="en-US" altLang="zh-CN" sz="2000" dirty="0"/>
              <a:t>Optical flow smoothing assumptions can be translated to minimize </a:t>
            </a:r>
            <a:r>
              <a:rPr lang="en-US" altLang="zh-CN" sz="2000" dirty="0" smtClean="0"/>
              <a:t>errors:</a:t>
            </a:r>
          </a:p>
          <a:p>
            <a:endParaRPr lang="zh-CN" altLang="en-US" sz="2000" dirty="0"/>
          </a:p>
        </p:txBody>
      </p:sp>
      <p:pic>
        <p:nvPicPr>
          <p:cNvPr id="4" name="图片 3"/>
          <p:cNvPicPr>
            <a:picLocks noChangeAspect="1"/>
          </p:cNvPicPr>
          <p:nvPr/>
        </p:nvPicPr>
        <p:blipFill>
          <a:blip r:embed="rId2"/>
          <a:stretch>
            <a:fillRect/>
          </a:stretch>
        </p:blipFill>
        <p:spPr>
          <a:xfrm>
            <a:off x="3779912" y="3615141"/>
            <a:ext cx="1584176" cy="471569"/>
          </a:xfrm>
          <a:prstGeom prst="rect">
            <a:avLst/>
          </a:prstGeom>
        </p:spPr>
      </p:pic>
      <p:pic>
        <p:nvPicPr>
          <p:cNvPr id="5" name="图片 4"/>
          <p:cNvPicPr>
            <a:picLocks noChangeAspect="1"/>
          </p:cNvPicPr>
          <p:nvPr/>
        </p:nvPicPr>
        <p:blipFill>
          <a:blip r:embed="rId3"/>
          <a:stretch>
            <a:fillRect/>
          </a:stretch>
        </p:blipFill>
        <p:spPr>
          <a:xfrm>
            <a:off x="3778944" y="4637459"/>
            <a:ext cx="1585144" cy="453896"/>
          </a:xfrm>
          <a:prstGeom prst="rect">
            <a:avLst/>
          </a:prstGeom>
        </p:spPr>
      </p:pic>
    </p:spTree>
    <p:extLst>
      <p:ext uri="{BB962C8B-B14F-4D97-AF65-F5344CB8AC3E}">
        <p14:creationId xmlns:p14="http://schemas.microsoft.com/office/powerpoint/2010/main" val="259134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4.1 Horn-</a:t>
            </a:r>
            <a:r>
              <a:rPr lang="en-US" altLang="zh-CN" sz="2800" dirty="0" err="1"/>
              <a:t>Schunck</a:t>
            </a:r>
            <a:r>
              <a:rPr lang="zh-CN" altLang="en-US" sz="2800" dirty="0"/>
              <a:t> </a:t>
            </a:r>
            <a:r>
              <a:rPr lang="en-US" altLang="zh-CN" sz="2800" dirty="0"/>
              <a:t>algorithm</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800" y="1981200"/>
                <a:ext cx="7772400" cy="4616152"/>
              </a:xfrm>
            </p:spPr>
            <p:txBody>
              <a:bodyPr/>
              <a:lstStyle/>
              <a:p>
                <a:r>
                  <a:rPr lang="en-US" altLang="zh-CN" sz="2000" dirty="0" smtClean="0"/>
                  <a:t>The final error is:</a:t>
                </a:r>
              </a:p>
              <a:p>
                <a:endParaRPr lang="en-US" altLang="zh-CN" sz="2000" dirty="0"/>
              </a:p>
              <a:p>
                <a:r>
                  <a:rPr lang="en-US" altLang="zh-CN" sz="2000" dirty="0" smtClean="0"/>
                  <a:t>Where </a:t>
                </a:r>
                <a14:m>
                  <m:oMath xmlns:m="http://schemas.openxmlformats.org/officeDocument/2006/math">
                    <m:r>
                      <a:rPr lang="zh-CN" altLang="en-US" sz="2000" i="1" smtClean="0">
                        <a:latin typeface="Cambria Math" panose="02040503050406030204" pitchFamily="18" charset="0"/>
                      </a:rPr>
                      <m:t>𝜆</m:t>
                    </m:r>
                  </m:oMath>
                </a14:m>
                <a:r>
                  <a:rPr lang="en-US" altLang="zh-CN" sz="2000" dirty="0" smtClean="0"/>
                  <a:t> is smoothing factor, the larger </a:t>
                </a:r>
                <a14:m>
                  <m:oMath xmlns:m="http://schemas.openxmlformats.org/officeDocument/2006/math">
                    <m:r>
                      <a:rPr lang="zh-CN" altLang="en-US" sz="2000" i="1">
                        <a:latin typeface="Cambria Math" panose="02040503050406030204" pitchFamily="18" charset="0"/>
                      </a:rPr>
                      <m:t>𝜆</m:t>
                    </m:r>
                  </m:oMath>
                </a14:m>
                <a:r>
                  <a:rPr lang="en-US" altLang="zh-CN" sz="2000" dirty="0" smtClean="0"/>
                  <a:t>, the smoother the optical flow.</a:t>
                </a:r>
              </a:p>
              <a:p>
                <a:r>
                  <a:rPr lang="en-US" altLang="zh-CN" sz="2000" dirty="0"/>
                  <a:t>Optical flow is usually calculated using the following iterative </a:t>
                </a:r>
                <a:r>
                  <a:rPr lang="en-US" altLang="zh-CN" sz="2000" dirty="0" smtClean="0"/>
                  <a:t>formula:</a:t>
                </a:r>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Where </a:t>
                </a:r>
                <a14:m>
                  <m:oMath xmlns:m="http://schemas.openxmlformats.org/officeDocument/2006/math">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oMath>
                </a14:m>
                <a:r>
                  <a:rPr lang="en-US" altLang="zh-CN" sz="2000" dirty="0" smtClean="0"/>
                  <a:t> is  </a:t>
                </a:r>
                <a14:m>
                  <m:oMath xmlns:m="http://schemas.openxmlformats.org/officeDocument/2006/math">
                    <m:r>
                      <m:rPr>
                        <m:sty m:val="p"/>
                      </m:rPr>
                      <a:rPr lang="en-US" altLang="zh-CN" sz="2000" i="1" dirty="0">
                        <a:latin typeface="Cambria Math" panose="02040503050406030204" pitchFamily="18" charset="0"/>
                      </a:rPr>
                      <m:t>x</m:t>
                    </m:r>
                    <m:r>
                      <a:rPr lang="en-US" altLang="zh-CN" sz="2000" b="0" i="1" dirty="0" smtClean="0">
                        <a:latin typeface="Cambria Math" panose="02040503050406030204" pitchFamily="18" charset="0"/>
                      </a:rPr>
                      <m:t>,  </m:t>
                    </m:r>
                    <m:r>
                      <m:rPr>
                        <m:sty m:val="p"/>
                      </m:rPr>
                      <a:rPr lang="en-US" altLang="zh-CN" sz="2000" i="1" dirty="0" smtClean="0">
                        <a:latin typeface="Cambria Math" panose="02040503050406030204" pitchFamily="18" charset="0"/>
                      </a:rPr>
                      <m:t>y</m:t>
                    </m:r>
                  </m:oMath>
                </a14:m>
                <a:r>
                  <a:rPr lang="en-US" altLang="zh-CN" sz="2000" dirty="0" smtClean="0"/>
                  <a:t> components of optical flow </a:t>
                </a:r>
                <a14:m>
                  <m:oMath xmlns:m="http://schemas.openxmlformats.org/officeDocument/2006/math">
                    <m:r>
                      <a:rPr lang="en-US" altLang="zh-CN" sz="2000" b="0" i="1" smtClean="0">
                        <a:latin typeface="Cambria Math" panose="02040503050406030204" pitchFamily="18" charset="0"/>
                      </a:rPr>
                      <m:t>𝑉</m:t>
                    </m:r>
                  </m:oMath>
                </a14:m>
                <a:r>
                  <a:rPr lang="en-US" altLang="zh-CN" sz="2000" dirty="0" smtClean="0"/>
                  <a:t>  ,                is neighborhood mean of </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𝑢</m:t>
                        </m:r>
                      </m:e>
                      <m:sup>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𝑣</m:t>
                        </m:r>
                      </m:e>
                      <m:sup>
                        <m:r>
                          <a:rPr lang="en-US" altLang="zh-CN" sz="2000" b="0" i="1" smtClean="0">
                            <a:latin typeface="Cambria Math" panose="02040503050406030204" pitchFamily="18" charset="0"/>
                          </a:rPr>
                          <m:t>𝑘</m:t>
                        </m:r>
                      </m:sup>
                    </m:sSup>
                  </m:oMath>
                </a14:m>
                <a:r>
                  <a:rPr lang="en-US" altLang="zh-CN" sz="2000" dirty="0" smtClean="0"/>
                  <a:t>.</a:t>
                </a:r>
                <a:endParaRPr lang="en-US" altLang="zh-CN" sz="2000" dirty="0"/>
              </a:p>
              <a:p>
                <a:endParaRPr lang="en-US" altLang="zh-CN" dirty="0"/>
              </a:p>
              <a:p>
                <a:endParaRPr lang="en-US" altLang="zh-CN" sz="20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800" y="1981200"/>
                <a:ext cx="7772400" cy="4616152"/>
              </a:xfrm>
              <a:blipFill rotWithShape="0">
                <a:blip r:embed="rId2"/>
                <a:stretch>
                  <a:fillRect l="-706" t="-66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43808" y="2348880"/>
            <a:ext cx="3240360" cy="470942"/>
          </a:xfrm>
          <a:prstGeom prst="rect">
            <a:avLst/>
          </a:prstGeom>
        </p:spPr>
      </p:pic>
      <p:pic>
        <p:nvPicPr>
          <p:cNvPr id="5" name="图片 4"/>
          <p:cNvPicPr>
            <a:picLocks noChangeAspect="1"/>
          </p:cNvPicPr>
          <p:nvPr/>
        </p:nvPicPr>
        <p:blipFill>
          <a:blip r:embed="rId4"/>
          <a:stretch>
            <a:fillRect/>
          </a:stretch>
        </p:blipFill>
        <p:spPr>
          <a:xfrm>
            <a:off x="3059832" y="4005064"/>
            <a:ext cx="2834029" cy="1368152"/>
          </a:xfrm>
          <a:prstGeom prst="rect">
            <a:avLst/>
          </a:prstGeom>
        </p:spPr>
      </p:pic>
      <p:pic>
        <p:nvPicPr>
          <p:cNvPr id="6" name="图片 5"/>
          <p:cNvPicPr>
            <a:picLocks noChangeAspect="1"/>
          </p:cNvPicPr>
          <p:nvPr/>
        </p:nvPicPr>
        <p:blipFill>
          <a:blip r:embed="rId5"/>
          <a:stretch>
            <a:fillRect/>
          </a:stretch>
        </p:blipFill>
        <p:spPr>
          <a:xfrm>
            <a:off x="6444208" y="5589240"/>
            <a:ext cx="754187" cy="280317"/>
          </a:xfrm>
          <a:prstGeom prst="rect">
            <a:avLst/>
          </a:prstGeom>
        </p:spPr>
      </p:pic>
    </p:spTree>
    <p:extLst>
      <p:ext uri="{BB962C8B-B14F-4D97-AF65-F5344CB8AC3E}">
        <p14:creationId xmlns:p14="http://schemas.microsoft.com/office/powerpoint/2010/main" val="175049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smtClean="0"/>
              <a:t>4.2 </a:t>
            </a:r>
            <a:r>
              <a:rPr lang="en-US" altLang="zh-CN" sz="2800" dirty="0"/>
              <a:t>Lucas-</a:t>
            </a:r>
            <a:r>
              <a:rPr lang="en-US" altLang="zh-CN" sz="2800" dirty="0" err="1"/>
              <a:t>Kanade</a:t>
            </a:r>
            <a:r>
              <a:rPr lang="en-US" altLang="zh-CN" sz="2800" dirty="0"/>
              <a:t> algorithm</a:t>
            </a:r>
            <a:endParaRPr lang="zh-CN" altLang="en-US" sz="2800" dirty="0"/>
          </a:p>
        </p:txBody>
      </p:sp>
      <p:sp>
        <p:nvSpPr>
          <p:cNvPr id="3" name="内容占位符 2"/>
          <p:cNvSpPr>
            <a:spLocks noGrp="1"/>
          </p:cNvSpPr>
          <p:nvPr>
            <p:ph idx="1"/>
          </p:nvPr>
        </p:nvSpPr>
        <p:spPr/>
        <p:txBody>
          <a:bodyPr/>
          <a:lstStyle/>
          <a:p>
            <a:r>
              <a:rPr lang="en-US" altLang="zh-CN" sz="2000" dirty="0" smtClean="0"/>
              <a:t>Lucas-</a:t>
            </a:r>
            <a:r>
              <a:rPr lang="en-US" altLang="zh-CN" sz="2000" dirty="0" err="1"/>
              <a:t>Kanade</a:t>
            </a:r>
            <a:r>
              <a:rPr lang="en-US" altLang="zh-CN" sz="2000" dirty="0"/>
              <a:t> algorithm</a:t>
            </a:r>
            <a:r>
              <a:rPr lang="en-US" altLang="zh-CN" sz="2000" dirty="0" smtClean="0"/>
              <a:t> </a:t>
            </a:r>
            <a:r>
              <a:rPr lang="en-US" altLang="zh-CN" sz="2000" dirty="0"/>
              <a:t>assumes that the </a:t>
            </a:r>
            <a:r>
              <a:rPr lang="en-US" altLang="zh-CN" sz="2000" dirty="0" smtClean="0"/>
              <a:t>optical flow </a:t>
            </a:r>
            <a:r>
              <a:rPr lang="en-US" altLang="zh-CN" sz="2000" dirty="0"/>
              <a:t>is essentially constant in a local </a:t>
            </a:r>
            <a:r>
              <a:rPr lang="en-US" altLang="zh-CN" sz="2000" dirty="0" err="1" smtClean="0"/>
              <a:t>neighbourhood</a:t>
            </a:r>
            <a:r>
              <a:rPr lang="en-US" altLang="zh-CN" sz="2000" dirty="0" smtClean="0"/>
              <a:t> of </a:t>
            </a:r>
            <a:r>
              <a:rPr lang="en-US" altLang="zh-CN" sz="2000" dirty="0"/>
              <a:t>the pixel under consideration, </a:t>
            </a:r>
            <a:r>
              <a:rPr lang="en-US" altLang="zh-CN" sz="2000" dirty="0" smtClean="0"/>
              <a:t>and </a:t>
            </a:r>
            <a:r>
              <a:rPr lang="en-US" altLang="zh-CN" sz="2000" dirty="0"/>
              <a:t>solves the basic optical flow equations for all the pixels in </a:t>
            </a:r>
            <a:r>
              <a:rPr lang="en-US" altLang="zh-CN" sz="2000" dirty="0" smtClean="0"/>
              <a:t>that </a:t>
            </a:r>
            <a:r>
              <a:rPr lang="en-US" altLang="zh-CN" sz="2000" dirty="0" err="1" smtClean="0"/>
              <a:t>neighbourhood</a:t>
            </a:r>
            <a:r>
              <a:rPr lang="en-US" altLang="zh-CN" sz="2000" dirty="0"/>
              <a:t>, by the least squares criterion</a:t>
            </a:r>
            <a:r>
              <a:rPr lang="en-US" altLang="zh-CN" sz="2000" dirty="0" smtClean="0"/>
              <a:t>.</a:t>
            </a:r>
          </a:p>
          <a:p>
            <a:endParaRPr lang="en-US" altLang="zh-CN" sz="2000" dirty="0"/>
          </a:p>
        </p:txBody>
      </p:sp>
      <p:pic>
        <p:nvPicPr>
          <p:cNvPr id="5" name="图片 4"/>
          <p:cNvPicPr>
            <a:picLocks noChangeAspect="1"/>
          </p:cNvPicPr>
          <p:nvPr/>
        </p:nvPicPr>
        <p:blipFill>
          <a:blip r:embed="rId2"/>
          <a:stretch>
            <a:fillRect/>
          </a:stretch>
        </p:blipFill>
        <p:spPr>
          <a:xfrm>
            <a:off x="1590675" y="3573016"/>
            <a:ext cx="5962650" cy="2381250"/>
          </a:xfrm>
          <a:prstGeom prst="rect">
            <a:avLst/>
          </a:prstGeom>
        </p:spPr>
      </p:pic>
    </p:spTree>
    <p:extLst>
      <p:ext uri="{BB962C8B-B14F-4D97-AF65-F5344CB8AC3E}">
        <p14:creationId xmlns:p14="http://schemas.microsoft.com/office/powerpoint/2010/main" val="3880736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4.2 Lucas-</a:t>
            </a:r>
            <a:r>
              <a:rPr lang="en-US" altLang="zh-CN" sz="2800" dirty="0" err="1"/>
              <a:t>Kanade</a:t>
            </a:r>
            <a:r>
              <a:rPr lang="en-US" altLang="zh-CN" sz="2800" dirty="0"/>
              <a:t> algorithm</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t>Suppose that in the neighborhood Ω, the set of pixels is </a:t>
                </a:r>
                <a14:m>
                  <m:oMath xmlns:m="http://schemas.openxmlformats.org/officeDocument/2006/math">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𝑛</m:t>
                            </m:r>
                          </m:sub>
                        </m:sSub>
                      </m:e>
                    </m:d>
                  </m:oMath>
                </a14:m>
                <a:r>
                  <a:rPr lang="en-US" altLang="zh-CN" sz="2000" dirty="0"/>
                  <a:t>, and the pixel value of pixel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oMath>
                </a14:m>
                <a:r>
                  <a:rPr lang="en-US" altLang="zh-CN" sz="2000" dirty="0"/>
                  <a:t> is </a:t>
                </a:r>
                <a14:m>
                  <m:oMath xmlns:m="http://schemas.openxmlformats.org/officeDocument/2006/math">
                    <m:r>
                      <a:rPr lang="en-US" altLang="zh-CN" sz="2000" i="1">
                        <a:latin typeface="Cambria Math" panose="02040503050406030204" pitchFamily="18" charset="0"/>
                      </a:rPr>
                      <m:t>𝐹</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e>
                    </m:d>
                  </m:oMath>
                </a14:m>
                <a:r>
                  <a:rPr lang="en-US" altLang="zh-CN" sz="2000" dirty="0"/>
                  <a:t>. Using the basic constraint equation for each pixel in the neighborhood Ω, we have:</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06" t="-74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87824" y="3284984"/>
            <a:ext cx="3251731" cy="1584176"/>
          </a:xfrm>
          <a:prstGeom prst="rect">
            <a:avLst/>
          </a:prstGeom>
        </p:spPr>
      </p:pic>
    </p:spTree>
    <p:extLst>
      <p:ext uri="{BB962C8B-B14F-4D97-AF65-F5344CB8AC3E}">
        <p14:creationId xmlns:p14="http://schemas.microsoft.com/office/powerpoint/2010/main" val="3680272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dirty="0"/>
              <a:t>4.2 Lucas-</a:t>
            </a:r>
            <a:r>
              <a:rPr lang="en-US" altLang="zh-CN" sz="2800" dirty="0" err="1"/>
              <a:t>Kanade</a:t>
            </a:r>
            <a:r>
              <a:rPr lang="en-US" altLang="zh-CN" sz="2800" dirty="0"/>
              <a:t> algorithm</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smtClean="0"/>
              </a:p>
              <a:p>
                <a:r>
                  <a:rPr lang="en-US" altLang="zh-CN" sz="2000" dirty="0" smtClean="0"/>
                  <a:t>Let</a:t>
                </a:r>
                <a:r>
                  <a:rPr lang="zh-CN" altLang="en-US" sz="2000" dirty="0" smtClean="0"/>
                  <a:t>                                                                            </a:t>
                </a:r>
                <a:r>
                  <a:rPr lang="en-US" altLang="zh-CN" sz="2000" dirty="0" smtClean="0"/>
                  <a:t>, the constraint</a:t>
                </a:r>
              </a:p>
              <a:p>
                <a:endParaRPr lang="en-US" altLang="zh-CN" sz="2000" dirty="0"/>
              </a:p>
              <a:p>
                <a:endParaRPr lang="en-US" altLang="zh-CN" sz="2000" dirty="0" smtClean="0"/>
              </a:p>
              <a:p>
                <a:r>
                  <a:rPr lang="en-US" altLang="zh-CN" sz="2000" dirty="0" smtClean="0"/>
                  <a:t> </a:t>
                </a:r>
                <a:r>
                  <a:rPr lang="en-US" altLang="zh-CN" sz="2000" dirty="0"/>
                  <a:t>equation can be written </a:t>
                </a:r>
                <a:r>
                  <a:rPr lang="en-US" altLang="zh-CN" sz="2000" dirty="0" smtClean="0"/>
                  <a:t>as:</a:t>
                </a:r>
                <a:endParaRPr lang="en-US" altLang="zh-CN" sz="2000" dirty="0"/>
              </a:p>
              <a:p>
                <a:pPr marL="0" indent="0">
                  <a:buNone/>
                </a:pPr>
                <a:endParaRPr lang="en-US" altLang="zh-CN" sz="2000" dirty="0" smtClean="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𝑨</m:t>
                      </m:r>
                      <m:r>
                        <a:rPr lang="en-US" altLang="zh-CN" sz="2000" b="1" i="1">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oMath>
                  </m:oMathPara>
                </a14:m>
                <a:endParaRPr lang="en-US" altLang="zh-CN" sz="2000" b="1" i="1" dirty="0" smtClean="0"/>
              </a:p>
              <a:p>
                <a:pPr marL="0" indent="0">
                  <a:buNone/>
                </a:pPr>
                <a:r>
                  <a:rPr lang="en-US" altLang="zh-CN" sz="2000" dirty="0" smtClean="0"/>
                  <a:t>Optical flow v can be solved by least squares:</a:t>
                </a:r>
              </a:p>
              <a:p>
                <a:pPr marL="0" indent="0">
                  <a:buNone/>
                </a:pPr>
                <a:endParaRPr lang="en-US" altLang="zh-CN" sz="2000" dirty="0" smtClean="0"/>
              </a:p>
              <a:p>
                <a:pPr marL="0" indent="0">
                  <a:buNone/>
                </a:pPr>
                <a:endParaRPr lang="en-US" altLang="zh-CN" sz="2000" b="1" i="1"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63"/>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619672" y="1981200"/>
            <a:ext cx="4464496" cy="1493351"/>
          </a:xfrm>
          <a:prstGeom prst="rect">
            <a:avLst/>
          </a:prstGeom>
        </p:spPr>
      </p:pic>
      <p:pic>
        <p:nvPicPr>
          <p:cNvPr id="6" name="图片 5"/>
          <p:cNvPicPr>
            <a:picLocks noChangeAspect="1"/>
          </p:cNvPicPr>
          <p:nvPr/>
        </p:nvPicPr>
        <p:blipFill>
          <a:blip r:embed="rId4"/>
          <a:stretch>
            <a:fillRect/>
          </a:stretch>
        </p:blipFill>
        <p:spPr>
          <a:xfrm>
            <a:off x="3707904" y="5229200"/>
            <a:ext cx="1728192" cy="330754"/>
          </a:xfrm>
          <a:prstGeom prst="rect">
            <a:avLst/>
          </a:prstGeom>
        </p:spPr>
      </p:pic>
    </p:spTree>
    <p:extLst>
      <p:ext uri="{BB962C8B-B14F-4D97-AF65-F5344CB8AC3E}">
        <p14:creationId xmlns:p14="http://schemas.microsoft.com/office/powerpoint/2010/main" val="35364810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400" dirty="0"/>
              <a:t>Motion Estimation</a:t>
            </a:r>
            <a:endParaRPr lang="zh-CN" altLang="en-US" sz="4400"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072807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Motion Models</a:t>
            </a:r>
            <a:endParaRPr lang="zh-CN" altLang="en-US" sz="3200" dirty="0"/>
          </a:p>
        </p:txBody>
      </p:sp>
      <p:sp>
        <p:nvSpPr>
          <p:cNvPr id="3" name="内容占位符 2"/>
          <p:cNvSpPr>
            <a:spLocks noGrp="1"/>
          </p:cNvSpPr>
          <p:nvPr>
            <p:ph idx="1"/>
          </p:nvPr>
        </p:nvSpPr>
        <p:spPr/>
        <p:txBody>
          <a:bodyPr/>
          <a:lstStyle/>
          <a:p>
            <a:r>
              <a:rPr lang="en-US" altLang="zh-CN" sz="2800" dirty="0" smtClean="0"/>
              <a:t>Spatial Motion Models</a:t>
            </a:r>
          </a:p>
          <a:p>
            <a:r>
              <a:rPr lang="en-US" altLang="zh-CN" sz="2800" dirty="0" smtClean="0"/>
              <a:t>Temporal Motion Models</a:t>
            </a:r>
          </a:p>
          <a:p>
            <a:r>
              <a:rPr lang="en-US" altLang="zh-CN" sz="2800" dirty="0" smtClean="0"/>
              <a:t>Region of Support</a:t>
            </a:r>
          </a:p>
          <a:p>
            <a:r>
              <a:rPr lang="en-US" altLang="zh-CN" sz="2800" dirty="0" smtClean="0"/>
              <a:t>Observation Models</a:t>
            </a:r>
            <a:endParaRPr lang="zh-CN" altLang="en-US" sz="2800" dirty="0"/>
          </a:p>
        </p:txBody>
      </p:sp>
    </p:spTree>
    <p:extLst>
      <p:ext uri="{BB962C8B-B14F-4D97-AF65-F5344CB8AC3E}">
        <p14:creationId xmlns:p14="http://schemas.microsoft.com/office/powerpoint/2010/main" val="3333338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Spatial Motion Models</a:t>
            </a:r>
            <a:endParaRPr lang="zh-CN" altLang="en-US" sz="3200" dirty="0"/>
          </a:p>
        </p:txBody>
      </p:sp>
      <p:sp>
        <p:nvSpPr>
          <p:cNvPr id="3" name="内容占位符 2"/>
          <p:cNvSpPr>
            <a:spLocks noGrp="1"/>
          </p:cNvSpPr>
          <p:nvPr>
            <p:ph idx="1"/>
          </p:nvPr>
        </p:nvSpPr>
        <p:spPr>
          <a:xfrm>
            <a:off x="442912" y="1081079"/>
            <a:ext cx="8229600" cy="5029200"/>
          </a:xfrm>
        </p:spPr>
        <p:txBody>
          <a:bodyPr/>
          <a:lstStyle/>
          <a:p>
            <a:endParaRPr lang="en-US" altLang="zh-CN" dirty="0" smtClean="0"/>
          </a:p>
          <a:p>
            <a:r>
              <a:rPr lang="en-US" altLang="zh-CN" sz="2800" dirty="0" smtClean="0"/>
              <a:t>The velocity at position x in the image plane is described by:</a:t>
            </a:r>
          </a:p>
          <a:p>
            <a:endParaRPr lang="en-US" altLang="zh-CN" sz="2800" dirty="0"/>
          </a:p>
          <a:p>
            <a:endParaRPr lang="en-US" altLang="zh-CN" dirty="0" smtClean="0"/>
          </a:p>
          <a:p>
            <a:pPr>
              <a:buNone/>
            </a:pPr>
            <a:endParaRPr lang="en-US" altLang="zh-CN" dirty="0" smtClean="0"/>
          </a:p>
          <a:p>
            <a:r>
              <a:rPr lang="en-US" altLang="zh-CN" sz="2800" dirty="0" smtClean="0"/>
              <a:t>When combined with 3-D affine motion of a planar surface, it leads to:</a:t>
            </a:r>
            <a:endParaRPr lang="en-US" altLang="zh-CN"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3884407308"/>
              </p:ext>
            </p:extLst>
          </p:nvPr>
        </p:nvGraphicFramePr>
        <p:xfrm>
          <a:off x="3833813" y="2281224"/>
          <a:ext cx="1860108" cy="1162050"/>
        </p:xfrm>
        <a:graphic>
          <a:graphicData uri="http://schemas.openxmlformats.org/presentationml/2006/ole">
            <mc:AlternateContent xmlns:mc="http://schemas.openxmlformats.org/markup-compatibility/2006">
              <mc:Choice xmlns:v="urn:schemas-microsoft-com:vml" Requires="v">
                <p:oleObj spid="_x0000_s9228" name="Equation" r:id="rId3" imgW="812520" imgH="507960" progId="Equation.DSMT4">
                  <p:embed/>
                </p:oleObj>
              </mc:Choice>
              <mc:Fallback>
                <p:oleObj name="Equation" r:id="rId3" imgW="812520" imgH="5079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813" y="2281224"/>
                        <a:ext cx="186010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74706175"/>
              </p:ext>
            </p:extLst>
          </p:nvPr>
        </p:nvGraphicFramePr>
        <p:xfrm>
          <a:off x="3039034" y="4772622"/>
          <a:ext cx="3976129" cy="1270279"/>
        </p:xfrm>
        <a:graphic>
          <a:graphicData uri="http://schemas.openxmlformats.org/presentationml/2006/ole">
            <mc:AlternateContent xmlns:mc="http://schemas.openxmlformats.org/markup-compatibility/2006">
              <mc:Choice xmlns:v="urn:schemas-microsoft-com:vml" Requires="v">
                <p:oleObj spid="_x0000_s9229" name="Equation" r:id="rId5" imgW="1587240" imgH="507960" progId="Equation.DSMT4">
                  <p:embed/>
                </p:oleObj>
              </mc:Choice>
              <mc:Fallback>
                <p:oleObj name="Equation" r:id="rId5" imgW="1587240" imgH="50796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034" y="4772622"/>
                        <a:ext cx="3976129" cy="1270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3252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632"/>
            <a:ext cx="7772400" cy="1143000"/>
          </a:xfrm>
        </p:spPr>
        <p:txBody>
          <a:bodyPr/>
          <a:lstStyle/>
          <a:p>
            <a:r>
              <a:rPr lang="en-US" altLang="zh-CN" sz="3200" dirty="0" smtClean="0"/>
              <a:t>Temporal Motion Models </a:t>
            </a:r>
            <a:endParaRPr lang="zh-CN" altLang="en-US" sz="3200" dirty="0"/>
          </a:p>
        </p:txBody>
      </p:sp>
      <p:sp>
        <p:nvSpPr>
          <p:cNvPr id="3" name="内容占位符 2"/>
          <p:cNvSpPr>
            <a:spLocks noGrp="1"/>
          </p:cNvSpPr>
          <p:nvPr>
            <p:ph idx="1"/>
          </p:nvPr>
        </p:nvSpPr>
        <p:spPr>
          <a:xfrm>
            <a:off x="467544" y="1340768"/>
            <a:ext cx="8229600" cy="5029200"/>
          </a:xfrm>
        </p:spPr>
        <p:txBody>
          <a:bodyPr/>
          <a:lstStyle/>
          <a:p>
            <a:r>
              <a:rPr lang="en-US" altLang="zh-CN" sz="2800" dirty="0" smtClean="0"/>
              <a:t>When the trajectories are linear and the velocity v</a:t>
            </a:r>
            <a:r>
              <a:rPr lang="en-US" altLang="zh-CN" sz="2800" baseline="-25000" dirty="0" smtClean="0"/>
              <a:t>t</a:t>
            </a:r>
            <a:r>
              <a:rPr lang="en-US" altLang="zh-CN" sz="2800" dirty="0" smtClean="0"/>
              <a:t>(x) is constant between t=t</a:t>
            </a:r>
            <a:r>
              <a:rPr lang="en-US" altLang="zh-CN" sz="2800" baseline="-25000" dirty="0" smtClean="0"/>
              <a:t>k-1</a:t>
            </a:r>
            <a:r>
              <a:rPr lang="en-US" altLang="zh-CN" sz="2800" dirty="0" smtClean="0"/>
              <a:t> and </a:t>
            </a:r>
            <a:r>
              <a:rPr lang="el-GR" altLang="zh-CN" sz="2800" dirty="0" smtClean="0">
                <a:ea typeface="宋体" panose="02010600030101010101" pitchFamily="2" charset="-122"/>
              </a:rPr>
              <a:t>τ</a:t>
            </a:r>
            <a:r>
              <a:rPr lang="en-US" altLang="zh-CN" sz="2800" dirty="0" smtClean="0">
                <a:ea typeface="宋体" panose="02010600030101010101" pitchFamily="2" charset="-122"/>
              </a:rPr>
              <a:t> (</a:t>
            </a:r>
            <a:r>
              <a:rPr lang="el-GR" altLang="zh-CN" sz="2800" dirty="0" smtClean="0">
                <a:ea typeface="宋体" panose="02010600030101010101" pitchFamily="2" charset="-122"/>
              </a:rPr>
              <a:t>τ</a:t>
            </a:r>
            <a:r>
              <a:rPr lang="en-US" altLang="zh-CN" sz="2800" dirty="0" smtClean="0">
                <a:ea typeface="宋体" panose="02010600030101010101" pitchFamily="2" charset="-122"/>
              </a:rPr>
              <a:t>&gt;t), a linear trajectory can be expressed as:</a:t>
            </a:r>
          </a:p>
          <a:p>
            <a:endParaRPr lang="en-US" altLang="zh-CN" dirty="0">
              <a:ea typeface="宋体" panose="02010600030101010101" pitchFamily="2" charset="-122"/>
            </a:endParaRPr>
          </a:p>
          <a:p>
            <a:pPr>
              <a:buNone/>
            </a:pPr>
            <a:endParaRPr lang="en-US" altLang="zh-CN" dirty="0">
              <a:ea typeface="宋体" panose="02010600030101010101" pitchFamily="2" charset="-122"/>
            </a:endParaRPr>
          </a:p>
          <a:p>
            <a:r>
              <a:rPr lang="en-US" altLang="zh-CN" sz="2800" dirty="0" smtClean="0">
                <a:ea typeface="宋体" panose="02010600030101010101" pitchFamily="2" charset="-122"/>
              </a:rPr>
              <a:t>A natural extension of the linear model is a quadratic trajectory model:</a:t>
            </a:r>
          </a:p>
        </p:txBody>
      </p:sp>
      <p:graphicFrame>
        <p:nvGraphicFramePr>
          <p:cNvPr id="4" name="对象 3"/>
          <p:cNvGraphicFramePr>
            <a:graphicFrameLocks noChangeAspect="1"/>
          </p:cNvGraphicFramePr>
          <p:nvPr>
            <p:extLst>
              <p:ext uri="{D42A27DB-BD31-4B8C-83A1-F6EECF244321}">
                <p14:modId xmlns:p14="http://schemas.microsoft.com/office/powerpoint/2010/main" val="3487286734"/>
              </p:ext>
            </p:extLst>
          </p:nvPr>
        </p:nvGraphicFramePr>
        <p:xfrm>
          <a:off x="606688" y="2980038"/>
          <a:ext cx="7956277" cy="691850"/>
        </p:xfrm>
        <a:graphic>
          <a:graphicData uri="http://schemas.openxmlformats.org/presentationml/2006/ole">
            <mc:AlternateContent xmlns:mc="http://schemas.openxmlformats.org/markup-compatibility/2006">
              <mc:Choice xmlns:v="urn:schemas-microsoft-com:vml" Requires="v">
                <p:oleObj spid="_x0000_s10252" name="Equation" r:id="rId3" imgW="2920680" imgH="253800" progId="Equation.DSMT4">
                  <p:embed/>
                </p:oleObj>
              </mc:Choice>
              <mc:Fallback>
                <p:oleObj name="Equation" r:id="rId3" imgW="2920680" imgH="2538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88" y="2980038"/>
                        <a:ext cx="7956277" cy="69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742045"/>
              </p:ext>
            </p:extLst>
          </p:nvPr>
        </p:nvGraphicFramePr>
        <p:xfrm>
          <a:off x="539552" y="5013176"/>
          <a:ext cx="8175039" cy="1100138"/>
        </p:xfrm>
        <a:graphic>
          <a:graphicData uri="http://schemas.openxmlformats.org/presentationml/2006/ole">
            <mc:AlternateContent xmlns:mc="http://schemas.openxmlformats.org/markup-compatibility/2006">
              <mc:Choice xmlns:v="urn:schemas-microsoft-com:vml" Requires="v">
                <p:oleObj spid="_x0000_s10253" name="Equation" r:id="rId5" imgW="3022560" imgH="406080" progId="Equation.DSMT4">
                  <p:embed/>
                </p:oleObj>
              </mc:Choice>
              <mc:Fallback>
                <p:oleObj name="Equation" r:id="rId5" imgW="3022560" imgH="4060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013176"/>
                        <a:ext cx="8175039" cy="110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70622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685800" y="53752"/>
            <a:ext cx="7772400" cy="1143000"/>
          </a:xfrm>
        </p:spPr>
        <p:txBody>
          <a:bodyPr/>
          <a:lstStyle/>
          <a:p>
            <a:r>
              <a:rPr lang="en-US" altLang="zh-CN" sz="4000" dirty="0" smtClean="0">
                <a:ea typeface="宋体" panose="02010600030101010101" pitchFamily="2" charset="-122"/>
              </a:rPr>
              <a:t>Motion Detection</a:t>
            </a:r>
            <a:endParaRPr lang="zh-CN" altLang="en-US" sz="4000" dirty="0" smtClean="0">
              <a:ea typeface="宋体" panose="02010600030101010101" pitchFamily="2" charset="-122"/>
            </a:endParaRPr>
          </a:p>
        </p:txBody>
      </p:sp>
      <p:sp>
        <p:nvSpPr>
          <p:cNvPr id="7171" name="内容占位符 2"/>
          <p:cNvSpPr>
            <a:spLocks noGrp="1"/>
          </p:cNvSpPr>
          <p:nvPr>
            <p:ph idx="1"/>
          </p:nvPr>
        </p:nvSpPr>
        <p:spPr>
          <a:xfrm>
            <a:off x="0" y="1149275"/>
            <a:ext cx="9144000" cy="5448077"/>
          </a:xfrm>
        </p:spPr>
        <p:txBody>
          <a:bodyPr/>
          <a:lstStyle/>
          <a:p>
            <a:pPr lvl="1" eaLnBrk="1" hangingPunct="1">
              <a:lnSpc>
                <a:spcPct val="90000"/>
              </a:lnSpc>
              <a:buFontTx/>
              <a:buNone/>
            </a:pPr>
            <a:r>
              <a:rPr lang="en-US" altLang="zh-CN" sz="2800" dirty="0" smtClean="0">
                <a:solidFill>
                  <a:schemeClr val="accent2"/>
                </a:solidFill>
                <a:ea typeface="宋体" panose="02010600030101010101" pitchFamily="2" charset="-122"/>
              </a:rPr>
              <a:t>Goals of motion detection</a:t>
            </a:r>
            <a:r>
              <a:rPr lang="en-US" altLang="zh-CN" sz="2800" dirty="0" smtClean="0">
                <a:ea typeface="宋体" panose="02010600030101010101" pitchFamily="2" charset="-122"/>
              </a:rPr>
              <a:t> </a:t>
            </a:r>
          </a:p>
          <a:p>
            <a:pPr lvl="1" eaLnBrk="1" hangingPunct="1">
              <a:lnSpc>
                <a:spcPct val="90000"/>
              </a:lnSpc>
              <a:buFontTx/>
              <a:buChar char="•"/>
            </a:pPr>
            <a:r>
              <a:rPr lang="en-US" altLang="zh-CN" sz="2800" dirty="0" smtClean="0">
                <a:ea typeface="宋体" panose="02010600030101010101" pitchFamily="2" charset="-122"/>
              </a:rPr>
              <a:t>Identify moving objects</a:t>
            </a:r>
          </a:p>
          <a:p>
            <a:pPr lvl="1" eaLnBrk="1" hangingPunct="1">
              <a:lnSpc>
                <a:spcPct val="90000"/>
              </a:lnSpc>
              <a:buFontTx/>
              <a:buChar char="•"/>
            </a:pPr>
            <a:r>
              <a:rPr lang="en-US" altLang="zh-CN" sz="2800" dirty="0" smtClean="0">
                <a:ea typeface="宋体" panose="02010600030101010101" pitchFamily="2" charset="-122"/>
              </a:rPr>
              <a:t>Detection of unusual activity patterns</a:t>
            </a:r>
          </a:p>
          <a:p>
            <a:pPr lvl="1" eaLnBrk="1" hangingPunct="1">
              <a:lnSpc>
                <a:spcPct val="90000"/>
              </a:lnSpc>
              <a:buFontTx/>
              <a:buChar char="•"/>
            </a:pPr>
            <a:r>
              <a:rPr lang="en-US" altLang="zh-CN" sz="2800" dirty="0" smtClean="0">
                <a:ea typeface="宋体" panose="02010600030101010101" pitchFamily="2" charset="-122"/>
              </a:rPr>
              <a:t>Computing trajectories of moving objects</a:t>
            </a:r>
          </a:p>
          <a:p>
            <a:pPr lvl="1" eaLnBrk="1" hangingPunct="1">
              <a:lnSpc>
                <a:spcPct val="90000"/>
              </a:lnSpc>
              <a:buFontTx/>
              <a:buNone/>
            </a:pPr>
            <a:endParaRPr lang="en-US" altLang="zh-CN" sz="2800" dirty="0" smtClean="0">
              <a:solidFill>
                <a:schemeClr val="accent2"/>
              </a:solidFill>
              <a:ea typeface="宋体" panose="02010600030101010101" pitchFamily="2" charset="-122"/>
            </a:endParaRPr>
          </a:p>
          <a:p>
            <a:pPr lvl="1" eaLnBrk="1" hangingPunct="1">
              <a:lnSpc>
                <a:spcPct val="90000"/>
              </a:lnSpc>
              <a:buFontTx/>
              <a:buNone/>
            </a:pPr>
            <a:r>
              <a:rPr lang="en-US" altLang="zh-CN" sz="2800" dirty="0" smtClean="0">
                <a:solidFill>
                  <a:schemeClr val="accent2"/>
                </a:solidFill>
                <a:ea typeface="宋体" panose="02010600030101010101" pitchFamily="2" charset="-122"/>
              </a:rPr>
              <a:t>Applications of motion detection</a:t>
            </a:r>
            <a:r>
              <a:rPr lang="en-US" altLang="zh-CN" sz="2800" dirty="0" smtClean="0">
                <a:ea typeface="宋体" panose="02010600030101010101" pitchFamily="2" charset="-122"/>
              </a:rPr>
              <a:t> </a:t>
            </a:r>
          </a:p>
          <a:p>
            <a:pPr lvl="1" eaLnBrk="1" hangingPunct="1">
              <a:lnSpc>
                <a:spcPct val="90000"/>
              </a:lnSpc>
              <a:buFontTx/>
              <a:buChar char="•"/>
            </a:pPr>
            <a:r>
              <a:rPr lang="en-US" altLang="zh-CN" sz="2800" dirty="0" smtClean="0">
                <a:ea typeface="宋体" panose="02010600030101010101" pitchFamily="2" charset="-122"/>
              </a:rPr>
              <a:t>Indoor/outdoor security</a:t>
            </a:r>
          </a:p>
          <a:p>
            <a:pPr lvl="1" eaLnBrk="1" hangingPunct="1">
              <a:lnSpc>
                <a:spcPct val="90000"/>
              </a:lnSpc>
              <a:buFontTx/>
              <a:buChar char="•"/>
            </a:pPr>
            <a:r>
              <a:rPr lang="en-US" altLang="zh-CN" sz="2800" dirty="0" smtClean="0">
                <a:ea typeface="宋体" panose="02010600030101010101" pitchFamily="2" charset="-122"/>
              </a:rPr>
              <a:t>Real time crime detection</a:t>
            </a:r>
          </a:p>
          <a:p>
            <a:pPr lvl="1" eaLnBrk="1" hangingPunct="1">
              <a:lnSpc>
                <a:spcPct val="90000"/>
              </a:lnSpc>
              <a:buFontTx/>
              <a:buChar char="•"/>
            </a:pPr>
            <a:r>
              <a:rPr lang="en-US" altLang="zh-CN" sz="2800" dirty="0" smtClean="0">
                <a:ea typeface="宋体" panose="02010600030101010101" pitchFamily="2" charset="-122"/>
              </a:rPr>
              <a:t>Traffic monitoring</a:t>
            </a:r>
          </a:p>
          <a:p>
            <a:pPr lvl="1" eaLnBrk="1" hangingPunct="1">
              <a:lnSpc>
                <a:spcPct val="90000"/>
              </a:lnSpc>
              <a:buFontTx/>
              <a:buNone/>
            </a:pPr>
            <a:endParaRPr lang="en-US" altLang="zh-CN" sz="2800" dirty="0" smtClean="0">
              <a:solidFill>
                <a:schemeClr val="accent2"/>
              </a:solidFill>
              <a:ea typeface="宋体" panose="02010600030101010101" pitchFamily="2" charset="-122"/>
            </a:endParaRPr>
          </a:p>
          <a:p>
            <a:pPr lvl="1" eaLnBrk="1" hangingPunct="1">
              <a:lnSpc>
                <a:spcPct val="90000"/>
              </a:lnSpc>
              <a:buFontTx/>
              <a:buNone/>
            </a:pPr>
            <a:r>
              <a:rPr lang="en-US" altLang="zh-CN" sz="2800" dirty="0" smtClean="0">
                <a:solidFill>
                  <a:schemeClr val="accent2"/>
                </a:solidFill>
                <a:ea typeface="宋体" panose="02010600030101010101" pitchFamily="2" charset="-122"/>
              </a:rPr>
              <a:t>Many intelligent video analysis systems are based on motion detection.</a:t>
            </a:r>
          </a:p>
          <a:p>
            <a:endParaRPr lang="zh-CN" altLang="en-US" dirty="0" smtClean="0">
              <a:ea typeface="宋体" panose="02010600030101010101" pitchFamily="2" charset="-122"/>
            </a:endParaRPr>
          </a:p>
        </p:txBody>
      </p:sp>
    </p:spTree>
    <p:extLst>
      <p:ext uri="{BB962C8B-B14F-4D97-AF65-F5344CB8AC3E}">
        <p14:creationId xmlns:p14="http://schemas.microsoft.com/office/powerpoint/2010/main" val="17565761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09560"/>
            <a:ext cx="7772400" cy="1143000"/>
          </a:xfrm>
        </p:spPr>
        <p:txBody>
          <a:bodyPr/>
          <a:lstStyle/>
          <a:p>
            <a:r>
              <a:rPr lang="en-US" altLang="zh-CN" sz="3200" dirty="0" smtClean="0"/>
              <a:t>Region of Support</a:t>
            </a:r>
            <a:endParaRPr lang="zh-CN" altLang="en-US" sz="3200" dirty="0"/>
          </a:p>
        </p:txBody>
      </p:sp>
      <p:sp>
        <p:nvSpPr>
          <p:cNvPr id="3" name="内容占位符 2"/>
          <p:cNvSpPr>
            <a:spLocks noGrp="1"/>
          </p:cNvSpPr>
          <p:nvPr>
            <p:ph idx="1"/>
          </p:nvPr>
        </p:nvSpPr>
        <p:spPr>
          <a:xfrm>
            <a:off x="457200" y="1381120"/>
            <a:ext cx="8229600" cy="5029200"/>
          </a:xfrm>
        </p:spPr>
        <p:txBody>
          <a:bodyPr/>
          <a:lstStyle/>
          <a:p>
            <a:r>
              <a:rPr lang="en-US" altLang="zh-CN" sz="2800" dirty="0" smtClean="0"/>
              <a:t>The set of points x to which a spatial and temporal motion model applies is called a region of support, denoted R.</a:t>
            </a:r>
            <a:endParaRPr lang="zh-CN" altLang="en-US" sz="2800" dirty="0"/>
          </a:p>
        </p:txBody>
      </p:sp>
      <p:pic>
        <p:nvPicPr>
          <p:cNvPr id="4" name="图片 3"/>
          <p:cNvPicPr>
            <a:picLocks noChangeAspect="1"/>
          </p:cNvPicPr>
          <p:nvPr/>
        </p:nvPicPr>
        <p:blipFill>
          <a:blip r:embed="rId2" cstate="print"/>
          <a:stretch>
            <a:fillRect/>
          </a:stretch>
        </p:blipFill>
        <p:spPr>
          <a:xfrm>
            <a:off x="1" y="2955939"/>
            <a:ext cx="9144000" cy="3080802"/>
          </a:xfrm>
          <a:prstGeom prst="rect">
            <a:avLst/>
          </a:prstGeom>
        </p:spPr>
      </p:pic>
    </p:spTree>
    <p:extLst>
      <p:ext uri="{BB962C8B-B14F-4D97-AF65-F5344CB8AC3E}">
        <p14:creationId xmlns:p14="http://schemas.microsoft.com/office/powerpoint/2010/main" val="23457198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60648"/>
            <a:ext cx="7772400" cy="1143000"/>
          </a:xfrm>
        </p:spPr>
        <p:txBody>
          <a:bodyPr/>
          <a:lstStyle/>
          <a:p>
            <a:r>
              <a:rPr lang="en-US" altLang="zh-CN" dirty="0" smtClean="0"/>
              <a:t> </a:t>
            </a:r>
            <a:r>
              <a:rPr lang="en-US" altLang="zh-CN" sz="3200" dirty="0" smtClean="0"/>
              <a:t>the whole image</a:t>
            </a:r>
            <a:endParaRPr lang="zh-CN" altLang="en-US" sz="3200"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4642" y="2078775"/>
            <a:ext cx="6400800" cy="3600450"/>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4642" y="2056198"/>
            <a:ext cx="6400800" cy="36004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642" y="2101352"/>
            <a:ext cx="6400800" cy="360045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4642" y="2111329"/>
            <a:ext cx="6400800" cy="360045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4642" y="2121306"/>
            <a:ext cx="6400800" cy="3600450"/>
          </a:xfrm>
          <a:prstGeom prst="rect">
            <a:avLst/>
          </a:prstGeom>
        </p:spPr>
      </p:pic>
    </p:spTree>
    <p:extLst>
      <p:ext uri="{BB962C8B-B14F-4D97-AF65-F5344CB8AC3E}">
        <p14:creationId xmlns:p14="http://schemas.microsoft.com/office/powerpoint/2010/main" val="4021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en-US" altLang="zh-CN" sz="3200" dirty="0" smtClean="0"/>
              <a:t>irregularly shaped region</a:t>
            </a:r>
            <a:endParaRPr lang="zh-CN" altLang="en-US" sz="3200"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2238375"/>
            <a:ext cx="6400800" cy="3600450"/>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247975"/>
            <a:ext cx="6400800" cy="36004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257575"/>
            <a:ext cx="6400800" cy="360045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 y="2267175"/>
            <a:ext cx="6400800" cy="360045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600" y="2228775"/>
            <a:ext cx="6400800" cy="3600450"/>
          </a:xfrm>
          <a:prstGeom prst="rect">
            <a:avLst/>
          </a:prstGeom>
        </p:spPr>
      </p:pic>
    </p:spTree>
    <p:extLst>
      <p:ext uri="{BB962C8B-B14F-4D97-AF65-F5344CB8AC3E}">
        <p14:creationId xmlns:p14="http://schemas.microsoft.com/office/powerpoint/2010/main" val="164686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60648"/>
            <a:ext cx="7772400" cy="1143000"/>
          </a:xfrm>
        </p:spPr>
        <p:txBody>
          <a:bodyPr/>
          <a:lstStyle/>
          <a:p>
            <a:r>
              <a:rPr lang="en-US" altLang="zh-CN" sz="3200" dirty="0" smtClean="0"/>
              <a:t>Observation Models</a:t>
            </a:r>
            <a:endParaRPr lang="zh-CN" altLang="en-US" sz="3200" dirty="0"/>
          </a:p>
        </p:txBody>
      </p:sp>
      <p:sp>
        <p:nvSpPr>
          <p:cNvPr id="3" name="内容占位符 2"/>
          <p:cNvSpPr>
            <a:spLocks noGrp="1"/>
          </p:cNvSpPr>
          <p:nvPr>
            <p:ph idx="1"/>
          </p:nvPr>
        </p:nvSpPr>
        <p:spPr>
          <a:xfrm>
            <a:off x="467544" y="1196752"/>
            <a:ext cx="7990656" cy="4899248"/>
          </a:xfrm>
        </p:spPr>
        <p:txBody>
          <a:bodyPr/>
          <a:lstStyle/>
          <a:p>
            <a:r>
              <a:rPr lang="en-US" altLang="zh-CN" dirty="0" smtClean="0"/>
              <a:t>Let s be a variable along a motion trajectory. Then:</a:t>
            </a:r>
          </a:p>
          <a:p>
            <a:endParaRPr lang="en-US" altLang="zh-CN" dirty="0"/>
          </a:p>
          <a:p>
            <a:pPr>
              <a:buNone/>
            </a:pPr>
            <a:endParaRPr lang="en-US" altLang="zh-CN" dirty="0"/>
          </a:p>
          <a:p>
            <a:pPr marL="457200" lvl="1" indent="0">
              <a:buNone/>
            </a:pPr>
            <a:endParaRPr lang="en-US" altLang="zh-CN" dirty="0" smtClean="0"/>
          </a:p>
          <a:p>
            <a:pPr marL="457200" lvl="1" indent="0">
              <a:buNone/>
            </a:pPr>
            <a:endParaRPr lang="en-US" altLang="zh-CN" dirty="0" smtClean="0"/>
          </a:p>
          <a:p>
            <a:pPr marL="457200" lvl="1" indent="0">
              <a:buNone/>
            </a:pPr>
            <a:r>
              <a:rPr lang="en-US" altLang="zh-CN" dirty="0" smtClean="0"/>
              <a:t>where                                .</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285400455"/>
              </p:ext>
            </p:extLst>
          </p:nvPr>
        </p:nvGraphicFramePr>
        <p:xfrm>
          <a:off x="3851920" y="1988840"/>
          <a:ext cx="1214344" cy="903698"/>
        </p:xfrm>
        <a:graphic>
          <a:graphicData uri="http://schemas.openxmlformats.org/presentationml/2006/ole">
            <mc:AlternateContent xmlns:mc="http://schemas.openxmlformats.org/markup-compatibility/2006">
              <mc:Choice xmlns:v="urn:schemas-microsoft-com:vml" Requires="v">
                <p:oleObj spid="_x0000_s12305" name="Equation" r:id="rId3" imgW="545760" imgH="406080" progId="Equation.DSMT4">
                  <p:embed/>
                </p:oleObj>
              </mc:Choice>
              <mc:Fallback>
                <p:oleObj name="Equation" r:id="rId3" imgW="545760" imgH="4060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1988840"/>
                        <a:ext cx="1214344" cy="903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74362356"/>
              </p:ext>
            </p:extLst>
          </p:nvPr>
        </p:nvGraphicFramePr>
        <p:xfrm>
          <a:off x="1588010" y="3219450"/>
          <a:ext cx="5967980" cy="883154"/>
        </p:xfrm>
        <a:graphic>
          <a:graphicData uri="http://schemas.openxmlformats.org/presentationml/2006/ole">
            <mc:AlternateContent xmlns:mc="http://schemas.openxmlformats.org/markup-compatibility/2006">
              <mc:Choice xmlns:v="urn:schemas-microsoft-com:vml" Requires="v">
                <p:oleObj spid="_x0000_s12306" name="Equation" r:id="rId5" imgW="2831760" imgH="419040" progId="Equation.DSMT4">
                  <p:embed/>
                </p:oleObj>
              </mc:Choice>
              <mc:Fallback>
                <p:oleObj name="Equation" r:id="rId5" imgW="2831760" imgH="4190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010" y="3219450"/>
                        <a:ext cx="5967980" cy="883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2465733"/>
              </p:ext>
            </p:extLst>
          </p:nvPr>
        </p:nvGraphicFramePr>
        <p:xfrm>
          <a:off x="2339752" y="4581128"/>
          <a:ext cx="2139954" cy="377639"/>
        </p:xfrm>
        <a:graphic>
          <a:graphicData uri="http://schemas.openxmlformats.org/presentationml/2006/ole">
            <mc:AlternateContent xmlns:mc="http://schemas.openxmlformats.org/markup-compatibility/2006">
              <mc:Choice xmlns:v="urn:schemas-microsoft-com:vml" Requires="v">
                <p:oleObj spid="_x0000_s12307" name="Equation" r:id="rId7" imgW="1295280" imgH="228600" progId="Equation.DSMT4">
                  <p:embed/>
                </p:oleObj>
              </mc:Choice>
              <mc:Fallback>
                <p:oleObj name="Equation" r:id="rId7" imgW="129528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4581128"/>
                        <a:ext cx="2139954" cy="3776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332760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Observation Models</a:t>
            </a:r>
            <a:endParaRPr lang="zh-CN" altLang="en-US" dirty="0"/>
          </a:p>
        </p:txBody>
      </p:sp>
      <p:sp>
        <p:nvSpPr>
          <p:cNvPr id="3" name="内容占位符 2"/>
          <p:cNvSpPr>
            <a:spLocks noGrp="1"/>
          </p:cNvSpPr>
          <p:nvPr>
            <p:ph idx="1"/>
          </p:nvPr>
        </p:nvSpPr>
        <p:spPr/>
        <p:txBody>
          <a:bodyPr/>
          <a:lstStyle/>
          <a:p>
            <a:r>
              <a:rPr lang="en-US" altLang="zh-CN" dirty="0" smtClean="0"/>
              <a:t>Again, when illumination changes, we use the gradients</a:t>
            </a:r>
            <a:r>
              <a:rPr lang="en-US" altLang="zh-CN" dirty="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24416133"/>
              </p:ext>
            </p:extLst>
          </p:nvPr>
        </p:nvGraphicFramePr>
        <p:xfrm>
          <a:off x="3707904" y="3284984"/>
          <a:ext cx="1554256" cy="872565"/>
        </p:xfrm>
        <a:graphic>
          <a:graphicData uri="http://schemas.openxmlformats.org/presentationml/2006/ole">
            <mc:AlternateContent xmlns:mc="http://schemas.openxmlformats.org/markup-compatibility/2006">
              <mc:Choice xmlns:v="urn:schemas-microsoft-com:vml" Requires="v">
                <p:oleObj spid="_x0000_s13319" name="Equation" r:id="rId3" imgW="723600" imgH="406080" progId="Equation.DSMT4">
                  <p:embed/>
                </p:oleObj>
              </mc:Choice>
              <mc:Fallback>
                <p:oleObj name="Equation" r:id="rId3" imgW="723600" imgH="4060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284984"/>
                        <a:ext cx="1554256" cy="872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3333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r>
              <a:rPr lang="en-US" altLang="zh-CN" dirty="0" smtClean="0"/>
              <a:t>Estimation Criteria</a:t>
            </a:r>
            <a:endParaRPr lang="zh-CN" altLang="en-US" dirty="0"/>
          </a:p>
        </p:txBody>
      </p:sp>
      <p:sp>
        <p:nvSpPr>
          <p:cNvPr id="3" name="内容占位符 2"/>
          <p:cNvSpPr>
            <a:spLocks noGrp="1"/>
          </p:cNvSpPr>
          <p:nvPr>
            <p:ph idx="1"/>
          </p:nvPr>
        </p:nvSpPr>
        <p:spPr>
          <a:xfrm>
            <a:off x="611560" y="1052736"/>
            <a:ext cx="7772400" cy="4114800"/>
          </a:xfrm>
        </p:spPr>
        <p:txBody>
          <a:bodyPr/>
          <a:lstStyle/>
          <a:p>
            <a:pPr marL="0" indent="0">
              <a:buNone/>
            </a:pPr>
            <a:r>
              <a:rPr lang="en-US" altLang="zh-CN" dirty="0" smtClean="0"/>
              <a:t>The models discussed have to be incorporated into an estimation criterion that will be subsequently optimized.</a:t>
            </a:r>
          </a:p>
          <a:p>
            <a:pPr>
              <a:buNone/>
            </a:pPr>
            <a:endParaRPr lang="en-US" altLang="zh-CN" dirty="0" smtClean="0"/>
          </a:p>
          <a:p>
            <a:r>
              <a:rPr lang="en-US" altLang="zh-CN" dirty="0" smtClean="0"/>
              <a:t>Pixel-Domain Criteria</a:t>
            </a:r>
          </a:p>
          <a:p>
            <a:r>
              <a:rPr lang="en-US" altLang="zh-CN" dirty="0" smtClean="0"/>
              <a:t>Regularization</a:t>
            </a:r>
          </a:p>
          <a:p>
            <a:r>
              <a:rPr lang="en-US" altLang="zh-CN" dirty="0" smtClean="0"/>
              <a:t>Bayesian Criteria</a:t>
            </a:r>
            <a:endParaRPr lang="zh-CN" altLang="en-US" dirty="0"/>
          </a:p>
        </p:txBody>
      </p:sp>
    </p:spTree>
    <p:extLst>
      <p:ext uri="{BB962C8B-B14F-4D97-AF65-F5344CB8AC3E}">
        <p14:creationId xmlns:p14="http://schemas.microsoft.com/office/powerpoint/2010/main" val="108752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60648"/>
            <a:ext cx="7772400" cy="1143000"/>
          </a:xfrm>
        </p:spPr>
        <p:txBody>
          <a:bodyPr/>
          <a:lstStyle/>
          <a:p>
            <a:r>
              <a:rPr lang="en-US" altLang="zh-CN" dirty="0" smtClean="0"/>
              <a:t>Pixel-Domain Criteria</a:t>
            </a:r>
            <a:endParaRPr lang="zh-CN" altLang="en-US" dirty="0"/>
          </a:p>
        </p:txBody>
      </p:sp>
      <p:sp>
        <p:nvSpPr>
          <p:cNvPr id="3" name="内容占位符 2"/>
          <p:cNvSpPr>
            <a:spLocks noGrp="1"/>
          </p:cNvSpPr>
          <p:nvPr>
            <p:ph idx="1"/>
          </p:nvPr>
        </p:nvSpPr>
        <p:spPr>
          <a:xfrm>
            <a:off x="755576" y="1484784"/>
            <a:ext cx="7772400" cy="4114800"/>
          </a:xfrm>
        </p:spPr>
        <p:txBody>
          <a:bodyPr/>
          <a:lstStyle/>
          <a:p>
            <a:r>
              <a:rPr lang="en-US" altLang="zh-CN" dirty="0" smtClean="0"/>
              <a:t>Minimize the following error:</a:t>
            </a:r>
          </a:p>
          <a:p>
            <a:endParaRPr lang="en-US" altLang="zh-CN" dirty="0"/>
          </a:p>
          <a:p>
            <a:pPr>
              <a:buNone/>
            </a:pPr>
            <a:endParaRPr lang="en-US" altLang="zh-CN" dirty="0"/>
          </a:p>
          <a:p>
            <a:r>
              <a:rPr lang="en-US" altLang="zh-CN" dirty="0" smtClean="0"/>
              <a:t>A common choice for the estimation criterion is the following sum:</a:t>
            </a:r>
          </a:p>
          <a:p>
            <a:endParaRPr lang="en-US" altLang="zh-CN" dirty="0"/>
          </a:p>
          <a:p>
            <a:endParaRPr lang="en-US" altLang="zh-CN" dirty="0" smtClean="0"/>
          </a:p>
          <a:p>
            <a:pPr marL="457200" lvl="1" indent="0">
              <a:buNone/>
            </a:pPr>
            <a:r>
              <a:rPr lang="en-US" altLang="zh-CN" dirty="0" smtClean="0"/>
              <a:t>where </a:t>
            </a:r>
            <a:r>
              <a:rPr lang="el-GR" altLang="zh-CN" dirty="0" smtClean="0">
                <a:ea typeface="宋体" panose="02010600030101010101" pitchFamily="2" charset="-122"/>
              </a:rPr>
              <a:t>Φ</a:t>
            </a:r>
            <a:r>
              <a:rPr lang="en-US" altLang="zh-CN" dirty="0" smtClean="0">
                <a:ea typeface="宋体" panose="02010600030101010101" pitchFamily="2" charset="-122"/>
              </a:rPr>
              <a:t> is a nonnegative real-valued function.</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4020590675"/>
              </p:ext>
            </p:extLst>
          </p:nvPr>
        </p:nvGraphicFramePr>
        <p:xfrm>
          <a:off x="611561" y="2348880"/>
          <a:ext cx="7920880" cy="632920"/>
        </p:xfrm>
        <a:graphic>
          <a:graphicData uri="http://schemas.openxmlformats.org/presentationml/2006/ole">
            <mc:AlternateContent xmlns:mc="http://schemas.openxmlformats.org/markup-compatibility/2006">
              <mc:Choice xmlns:v="urn:schemas-microsoft-com:vml" Requires="v">
                <p:oleObj spid="_x0000_s14348" name="Equation" r:id="rId3" imgW="3187440" imgH="253800" progId="Equation.DSMT4">
                  <p:embed/>
                </p:oleObj>
              </mc:Choice>
              <mc:Fallback>
                <p:oleObj name="Equation" r:id="rId3" imgW="3187440" imgH="2538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1" y="2348880"/>
                        <a:ext cx="7920880" cy="632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01585565"/>
              </p:ext>
            </p:extLst>
          </p:nvPr>
        </p:nvGraphicFramePr>
        <p:xfrm>
          <a:off x="2051720" y="4581128"/>
          <a:ext cx="4409502" cy="817656"/>
        </p:xfrm>
        <a:graphic>
          <a:graphicData uri="http://schemas.openxmlformats.org/presentationml/2006/ole">
            <mc:AlternateContent xmlns:mc="http://schemas.openxmlformats.org/markup-compatibility/2006">
              <mc:Choice xmlns:v="urn:schemas-microsoft-com:vml" Requires="v">
                <p:oleObj spid="_x0000_s14349" name="Equation" r:id="rId5" imgW="1917360" imgH="355320" progId="Equation.DSMT4">
                  <p:embed/>
                </p:oleObj>
              </mc:Choice>
              <mc:Fallback>
                <p:oleObj name="Equation" r:id="rId5" imgW="1917360" imgH="3553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4581128"/>
                        <a:ext cx="4409502" cy="817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302367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Pixel-Domain Criteria</a:t>
            </a:r>
            <a:endParaRPr lang="zh-CN" altLang="en-US" dirty="0"/>
          </a:p>
        </p:txBody>
      </p:sp>
      <p:sp>
        <p:nvSpPr>
          <p:cNvPr id="3" name="内容占位符 2"/>
          <p:cNvSpPr>
            <a:spLocks noGrp="1"/>
          </p:cNvSpPr>
          <p:nvPr>
            <p:ph idx="1"/>
          </p:nvPr>
        </p:nvSpPr>
        <p:spPr/>
        <p:txBody>
          <a:bodyPr/>
          <a:lstStyle/>
          <a:p>
            <a:r>
              <a:rPr lang="en-US" altLang="zh-CN" dirty="0" smtClean="0"/>
              <a:t>How to choose </a:t>
            </a:r>
            <a:r>
              <a:rPr lang="el-GR" altLang="zh-CN" dirty="0" smtClean="0">
                <a:ea typeface="宋体" panose="02010600030101010101" pitchFamily="2" charset="-122"/>
              </a:rPr>
              <a:t>Φ</a:t>
            </a:r>
            <a:r>
              <a:rPr lang="en-US" altLang="zh-CN" dirty="0" smtClean="0">
                <a:ea typeface="宋体" panose="02010600030101010101" pitchFamily="2" charset="-122"/>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1496867477"/>
              </p:ext>
            </p:extLst>
          </p:nvPr>
        </p:nvGraphicFramePr>
        <p:xfrm>
          <a:off x="2339752" y="3620928"/>
          <a:ext cx="1727200" cy="558800"/>
        </p:xfrm>
        <a:graphic>
          <a:graphicData uri="http://schemas.openxmlformats.org/presentationml/2006/ole">
            <mc:AlternateContent xmlns:mc="http://schemas.openxmlformats.org/markup-compatibility/2006">
              <mc:Choice xmlns:v="urn:schemas-microsoft-com:vml" Requires="v">
                <p:oleObj spid="_x0000_s15382" name="Equation" r:id="rId3" imgW="863280" imgH="279360" progId="Equation.DSMT4">
                  <p:embed/>
                </p:oleObj>
              </mc:Choice>
              <mc:Fallback>
                <p:oleObj name="Equation" r:id="rId3" imgW="863280" imgH="2793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620928"/>
                        <a:ext cx="17272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52750006"/>
              </p:ext>
            </p:extLst>
          </p:nvPr>
        </p:nvGraphicFramePr>
        <p:xfrm>
          <a:off x="2339752" y="2852936"/>
          <a:ext cx="1422000" cy="457200"/>
        </p:xfrm>
        <a:graphic>
          <a:graphicData uri="http://schemas.openxmlformats.org/presentationml/2006/ole">
            <mc:AlternateContent xmlns:mc="http://schemas.openxmlformats.org/markup-compatibility/2006">
              <mc:Choice xmlns:v="urn:schemas-microsoft-com:vml" Requires="v">
                <p:oleObj spid="_x0000_s15383" name="Equation" r:id="rId5" imgW="711000" imgH="228600" progId="Equation.DSMT4">
                  <p:embed/>
                </p:oleObj>
              </mc:Choice>
              <mc:Fallback>
                <p:oleObj name="Equation" r:id="rId5" imgW="71100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852936"/>
                        <a:ext cx="1422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57331159"/>
              </p:ext>
            </p:extLst>
          </p:nvPr>
        </p:nvGraphicFramePr>
        <p:xfrm>
          <a:off x="2339752" y="4509120"/>
          <a:ext cx="3505200" cy="457200"/>
        </p:xfrm>
        <a:graphic>
          <a:graphicData uri="http://schemas.openxmlformats.org/presentationml/2006/ole">
            <mc:AlternateContent xmlns:mc="http://schemas.openxmlformats.org/markup-compatibility/2006">
              <mc:Choice xmlns:v="urn:schemas-microsoft-com:vml" Requires="v">
                <p:oleObj spid="_x0000_s15384" name="Equation" r:id="rId7" imgW="1752480" imgH="228600" progId="Equation.DSMT4">
                  <p:embed/>
                </p:oleObj>
              </mc:Choice>
              <mc:Fallback>
                <p:oleObj name="Equation" r:id="rId7" imgW="175248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4509120"/>
                        <a:ext cx="3505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267512609"/>
              </p:ext>
            </p:extLst>
          </p:nvPr>
        </p:nvGraphicFramePr>
        <p:xfrm>
          <a:off x="2339752" y="5229200"/>
          <a:ext cx="4140200" cy="1066800"/>
        </p:xfrm>
        <a:graphic>
          <a:graphicData uri="http://schemas.openxmlformats.org/presentationml/2006/ole">
            <mc:AlternateContent xmlns:mc="http://schemas.openxmlformats.org/markup-compatibility/2006">
              <mc:Choice xmlns:v="urn:schemas-microsoft-com:vml" Requires="v">
                <p:oleObj spid="_x0000_s15385" name="Equation" r:id="rId9" imgW="2070000" imgH="533160" progId="Equation.DSMT4">
                  <p:embed/>
                </p:oleObj>
              </mc:Choice>
              <mc:Fallback>
                <p:oleObj name="Equation" r:id="rId9" imgW="2070000" imgH="53316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52" y="5229200"/>
                        <a:ext cx="41402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179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r>
              <a:rPr lang="en-US" altLang="zh-CN" dirty="0" smtClean="0"/>
              <a:t>Regularization</a:t>
            </a:r>
            <a:endParaRPr lang="zh-CN" altLang="en-US" dirty="0"/>
          </a:p>
        </p:txBody>
      </p:sp>
      <p:sp>
        <p:nvSpPr>
          <p:cNvPr id="3" name="内容占位符 2"/>
          <p:cNvSpPr>
            <a:spLocks noGrp="1"/>
          </p:cNvSpPr>
          <p:nvPr>
            <p:ph idx="1"/>
          </p:nvPr>
        </p:nvSpPr>
        <p:spPr>
          <a:xfrm>
            <a:off x="323528" y="1124744"/>
            <a:ext cx="8352928" cy="4971256"/>
          </a:xfrm>
        </p:spPr>
        <p:txBody>
          <a:bodyPr/>
          <a:lstStyle/>
          <a:p>
            <a:r>
              <a:rPr lang="en-US" altLang="zh-CN" dirty="0" smtClean="0"/>
              <a:t>A motion field vt must be sought that satisfies the motion constraint</a:t>
            </a:r>
          </a:p>
          <a:p>
            <a:endParaRPr lang="en-US" altLang="zh-CN" dirty="0"/>
          </a:p>
          <a:p>
            <a:pPr>
              <a:buNone/>
            </a:pPr>
            <a:endParaRPr lang="en-US" altLang="zh-CN" dirty="0"/>
          </a:p>
          <a:p>
            <a:pPr marL="457200" lvl="1" indent="0">
              <a:buNone/>
            </a:pPr>
            <a:r>
              <a:rPr lang="en-US" altLang="zh-CN" dirty="0" smtClean="0"/>
              <a:t>as closely as possible and simultaneously is as smooth as possible. This may be achieved by minimizing the following criterion:</a:t>
            </a:r>
          </a:p>
          <a:p>
            <a:pPr marL="457200" lvl="1" indent="0">
              <a:buNone/>
            </a:pPr>
            <a:endParaRPr lang="en-US" altLang="zh-CN" dirty="0"/>
          </a:p>
          <a:p>
            <a:pPr marL="457200" lvl="1" indent="0">
              <a:buNone/>
            </a:pPr>
            <a:endParaRPr lang="en-US" altLang="zh-CN" dirty="0"/>
          </a:p>
          <a:p>
            <a:pPr marL="457200" lvl="1" indent="0">
              <a:buNone/>
            </a:pPr>
            <a:r>
              <a:rPr lang="en-US" altLang="zh-CN" dirty="0" smtClean="0"/>
              <a:t>where D is the domain of the image.</a:t>
            </a:r>
          </a:p>
        </p:txBody>
      </p:sp>
      <p:graphicFrame>
        <p:nvGraphicFramePr>
          <p:cNvPr id="4" name="对象 3"/>
          <p:cNvGraphicFramePr>
            <a:graphicFrameLocks noChangeAspect="1"/>
          </p:cNvGraphicFramePr>
          <p:nvPr>
            <p:extLst>
              <p:ext uri="{D42A27DB-BD31-4B8C-83A1-F6EECF244321}">
                <p14:modId xmlns:p14="http://schemas.microsoft.com/office/powerpoint/2010/main" val="1191006822"/>
              </p:ext>
            </p:extLst>
          </p:nvPr>
        </p:nvGraphicFramePr>
        <p:xfrm>
          <a:off x="1403648" y="2276872"/>
          <a:ext cx="6240693" cy="936104"/>
        </p:xfrm>
        <a:graphic>
          <a:graphicData uri="http://schemas.openxmlformats.org/presentationml/2006/ole">
            <mc:AlternateContent xmlns:mc="http://schemas.openxmlformats.org/markup-compatibility/2006">
              <mc:Choice xmlns:v="urn:schemas-microsoft-com:vml" Requires="v">
                <p:oleObj spid="_x0000_s17420" name="Equation" r:id="rId3" imgW="2793960" imgH="419040" progId="Equation.DSMT4">
                  <p:embed/>
                </p:oleObj>
              </mc:Choice>
              <mc:Fallback>
                <p:oleObj name="Equation" r:id="rId3" imgW="2793960" imgH="4190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276872"/>
                        <a:ext cx="6240693"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22445698"/>
              </p:ext>
            </p:extLst>
          </p:nvPr>
        </p:nvGraphicFramePr>
        <p:xfrm>
          <a:off x="971600" y="4725144"/>
          <a:ext cx="7872875" cy="936104"/>
        </p:xfrm>
        <a:graphic>
          <a:graphicData uri="http://schemas.openxmlformats.org/presentationml/2006/ole">
            <mc:AlternateContent xmlns:mc="http://schemas.openxmlformats.org/markup-compatibility/2006">
              <mc:Choice xmlns:v="urn:schemas-microsoft-com:vml" Requires="v">
                <p:oleObj spid="_x0000_s17421" name="Equation" r:id="rId5" imgW="4165560" imgH="495000" progId="Equation.DSMT4">
                  <p:embed/>
                </p:oleObj>
              </mc:Choice>
              <mc:Fallback>
                <p:oleObj name="Equation" r:id="rId5" imgW="4165560" imgH="4950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4725144"/>
                        <a:ext cx="7872875"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20969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60648"/>
            <a:ext cx="7772400" cy="1143000"/>
          </a:xfrm>
        </p:spPr>
        <p:txBody>
          <a:bodyPr/>
          <a:lstStyle/>
          <a:p>
            <a:r>
              <a:rPr lang="en-US" altLang="zh-CN" dirty="0" smtClean="0"/>
              <a:t>Bayesian Criteria</a:t>
            </a:r>
            <a:endParaRPr lang="zh-CN" altLang="en-US" dirty="0"/>
          </a:p>
        </p:txBody>
      </p:sp>
      <p:sp>
        <p:nvSpPr>
          <p:cNvPr id="3" name="内容占位符 2"/>
          <p:cNvSpPr>
            <a:spLocks noGrp="1"/>
          </p:cNvSpPr>
          <p:nvPr>
            <p:ph idx="1"/>
          </p:nvPr>
        </p:nvSpPr>
        <p:spPr>
          <a:xfrm>
            <a:off x="611560" y="1556792"/>
            <a:ext cx="7772400" cy="3168352"/>
          </a:xfrm>
        </p:spPr>
        <p:txBody>
          <a:bodyPr/>
          <a:lstStyle/>
          <a:p>
            <a:r>
              <a:rPr lang="en-US" altLang="zh-CN" dirty="0" smtClean="0"/>
              <a:t>If motion field d</a:t>
            </a:r>
            <a:r>
              <a:rPr lang="en-US" altLang="zh-CN" baseline="-25000" dirty="0" smtClean="0"/>
              <a:t>k</a:t>
            </a:r>
            <a:r>
              <a:rPr lang="en-US" altLang="zh-CN" dirty="0" smtClean="0"/>
              <a:t> is a realization of a vector random field D</a:t>
            </a:r>
            <a:r>
              <a:rPr lang="en-US" altLang="zh-CN" baseline="-25000" dirty="0" smtClean="0"/>
              <a:t>k</a:t>
            </a:r>
            <a:r>
              <a:rPr lang="en-US" altLang="zh-CN" dirty="0" smtClean="0"/>
              <a:t> with a given posteriori probability distribution, and image I</a:t>
            </a:r>
            <a:r>
              <a:rPr lang="en-US" altLang="zh-CN" baseline="-25000" dirty="0" smtClean="0"/>
              <a:t>k</a:t>
            </a:r>
            <a:r>
              <a:rPr lang="en-US" altLang="zh-CN" dirty="0" smtClean="0"/>
              <a:t> is a realization of a scalar random field </a:t>
            </a:r>
            <a:r>
              <a:rPr lang="en-US" altLang="zh-CN" b="1" dirty="0" smtClean="0"/>
              <a:t>I</a:t>
            </a:r>
            <a:r>
              <a:rPr lang="en-US" altLang="zh-CN" baseline="-25000" dirty="0" smtClean="0"/>
              <a:t>k</a:t>
            </a:r>
            <a:r>
              <a:rPr lang="en-US" altLang="zh-CN" dirty="0" smtClean="0"/>
              <a:t>, then the MAP estimate of </a:t>
            </a:r>
            <a:r>
              <a:rPr lang="en-US" altLang="zh-CN" dirty="0" err="1" smtClean="0"/>
              <a:t>d</a:t>
            </a:r>
            <a:r>
              <a:rPr lang="en-US" altLang="zh-CN" baseline="-25000" dirty="0" err="1" smtClean="0"/>
              <a:t>k</a:t>
            </a:r>
            <a:r>
              <a:rPr lang="en-US" altLang="zh-CN" dirty="0" smtClean="0"/>
              <a:t> can be computed as follows:</a:t>
            </a:r>
            <a:endParaRPr lang="zh-CN" altLang="en-US" dirty="0">
              <a:latin typeface="Britannic Bold" panose="020B0903060703020204" pitchFamily="34" charset="0"/>
              <a:cs typeface="Vijaya" panose="020B0604020202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2921568"/>
              </p:ext>
            </p:extLst>
          </p:nvPr>
        </p:nvGraphicFramePr>
        <p:xfrm>
          <a:off x="415038" y="4941168"/>
          <a:ext cx="8405434" cy="1358454"/>
        </p:xfrm>
        <a:graphic>
          <a:graphicData uri="http://schemas.openxmlformats.org/presentationml/2006/ole">
            <mc:AlternateContent xmlns:mc="http://schemas.openxmlformats.org/markup-compatibility/2006">
              <mc:Choice xmlns:v="urn:schemas-microsoft-com:vml" Requires="v">
                <p:oleObj spid="_x0000_s18439" name="Equation" r:id="rId3" imgW="3771720" imgH="609480" progId="Equation.DSMT4">
                  <p:embed/>
                </p:oleObj>
              </mc:Choice>
              <mc:Fallback>
                <p:oleObj name="Equation" r:id="rId3" imgW="3771720" imgH="609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38" y="4941168"/>
                        <a:ext cx="8405434" cy="1358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3361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685800" y="188640"/>
            <a:ext cx="7772400" cy="1143000"/>
          </a:xfrm>
        </p:spPr>
        <p:txBody>
          <a:bodyPr/>
          <a:lstStyle/>
          <a:p>
            <a:r>
              <a:rPr lang="en-US" altLang="zh-CN" sz="3200" dirty="0" smtClean="0">
                <a:ea typeface="宋体" panose="02010600030101010101" pitchFamily="2" charset="-122"/>
              </a:rPr>
              <a:t>Hypothesis Testing with a Fixed threshold</a:t>
            </a:r>
            <a:endParaRPr lang="zh-CN" altLang="en-US" sz="3200" dirty="0" smtClean="0">
              <a:ea typeface="宋体" panose="02010600030101010101" pitchFamily="2" charset="-122"/>
            </a:endParaRPr>
          </a:p>
        </p:txBody>
      </p:sp>
      <p:sp>
        <p:nvSpPr>
          <p:cNvPr id="3" name="内容占位符 2"/>
          <p:cNvSpPr>
            <a:spLocks noGrp="1"/>
          </p:cNvSpPr>
          <p:nvPr>
            <p:ph idx="1"/>
          </p:nvPr>
        </p:nvSpPr>
        <p:spPr>
          <a:xfrm>
            <a:off x="685800" y="1268760"/>
            <a:ext cx="7772400" cy="4827240"/>
          </a:xfrm>
        </p:spPr>
        <p:txBody>
          <a:bodyPr/>
          <a:lstStyle/>
          <a:p>
            <a:r>
              <a:rPr lang="en-US" altLang="zh-CN" sz="2400" dirty="0" smtClean="0">
                <a:ea typeface="宋体" panose="02010600030101010101" pitchFamily="2" charset="-122"/>
              </a:rPr>
              <a:t>Let H</a:t>
            </a:r>
            <a:r>
              <a:rPr lang="en-US" altLang="zh-CN" sz="2400" baseline="-25000" dirty="0" smtClean="0">
                <a:ea typeface="宋体" panose="02010600030101010101" pitchFamily="2" charset="-122"/>
              </a:rPr>
              <a:t>M</a:t>
            </a:r>
            <a:r>
              <a:rPr lang="en-US" altLang="zh-CN" sz="2400" dirty="0" smtClean="0">
                <a:ea typeface="宋体" panose="02010600030101010101" pitchFamily="2" charset="-122"/>
              </a:rPr>
              <a:t> and H</a:t>
            </a:r>
            <a:r>
              <a:rPr lang="en-US" altLang="zh-CN" sz="2400" baseline="-25000" dirty="0" smtClean="0">
                <a:ea typeface="宋体" panose="02010600030101010101" pitchFamily="2" charset="-122"/>
              </a:rPr>
              <a:t>S</a:t>
            </a:r>
            <a:r>
              <a:rPr lang="en-US" altLang="zh-CN" sz="2400" dirty="0" smtClean="0">
                <a:ea typeface="宋体" panose="02010600030101010101" pitchFamily="2" charset="-122"/>
              </a:rPr>
              <a:t> be two hypotheses declaring an image point at </a:t>
            </a:r>
            <a:r>
              <a:rPr lang="en-US" altLang="zh-CN" sz="2400" b="1" dirty="0" smtClean="0">
                <a:ea typeface="宋体" panose="02010600030101010101" pitchFamily="2" charset="-122"/>
              </a:rPr>
              <a:t>n </a:t>
            </a:r>
            <a:r>
              <a:rPr lang="en-US" altLang="zh-CN" sz="2400" dirty="0" smtClean="0">
                <a:ea typeface="宋体" panose="02010600030101010101" pitchFamily="2" charset="-122"/>
              </a:rPr>
              <a:t>as moving (M) and stationary (S), respectively.</a:t>
            </a:r>
          </a:p>
          <a:p>
            <a:endParaRPr lang="en-US" altLang="zh-CN" b="1" baseline="-25000" dirty="0" smtClean="0">
              <a:ea typeface="宋体" panose="02010600030101010101" pitchFamily="2" charset="-122"/>
            </a:endParaRPr>
          </a:p>
          <a:p>
            <a:pPr>
              <a:buFontTx/>
              <a:buNone/>
            </a:pPr>
            <a:r>
              <a:rPr lang="en-US" altLang="zh-CN" sz="3200" b="1" dirty="0" smtClean="0">
                <a:ea typeface="宋体" panose="02010600030101010101" pitchFamily="2" charset="-122"/>
              </a:rPr>
              <a:t>  </a:t>
            </a:r>
            <a:r>
              <a:rPr lang="en-US" altLang="zh-CN" sz="3200" dirty="0" smtClean="0">
                <a:ea typeface="宋体" panose="02010600030101010101" pitchFamily="2" charset="-122"/>
              </a:rPr>
              <a:t>Let</a:t>
            </a:r>
          </a:p>
          <a:p>
            <a:pPr>
              <a:buFontTx/>
              <a:buNone/>
            </a:pPr>
            <a:endParaRPr lang="en-US" altLang="zh-CN" baseline="-25000" dirty="0" smtClean="0">
              <a:ea typeface="宋体" panose="02010600030101010101" pitchFamily="2" charset="-122"/>
            </a:endParaRPr>
          </a:p>
          <a:p>
            <a:pPr>
              <a:buFontTx/>
              <a:buNone/>
            </a:pPr>
            <a:r>
              <a:rPr lang="en-US" altLang="zh-CN" sz="2400" baseline="-25000" dirty="0" smtClean="0">
                <a:ea typeface="宋体" panose="02010600030101010101" pitchFamily="2" charset="-122"/>
              </a:rPr>
              <a:t> </a:t>
            </a:r>
            <a:r>
              <a:rPr lang="en-US" altLang="zh-CN" sz="2400" dirty="0" smtClean="0">
                <a:ea typeface="宋体" panose="02010600030101010101" pitchFamily="2" charset="-122"/>
              </a:rPr>
              <a:t>    We can write the hypothesis test as follows</a:t>
            </a:r>
            <a:r>
              <a:rPr lang="en-US" altLang="zh-CN" dirty="0" smtClean="0">
                <a:ea typeface="宋体" panose="02010600030101010101" pitchFamily="2" charset="-122"/>
              </a:rPr>
              <a:t>:</a:t>
            </a:r>
            <a:endParaRPr lang="zh-CN" altLang="en-US" baseline="-25000" dirty="0" smtClean="0">
              <a:ea typeface="宋体" panose="02010600030101010101" pitchFamily="2" charset="-122"/>
            </a:endParaRPr>
          </a:p>
        </p:txBody>
      </p:sp>
      <p:graphicFrame>
        <p:nvGraphicFramePr>
          <p:cNvPr id="9220" name="对象 3"/>
          <p:cNvGraphicFramePr>
            <a:graphicFrameLocks noChangeAspect="1"/>
          </p:cNvGraphicFramePr>
          <p:nvPr/>
        </p:nvGraphicFramePr>
        <p:xfrm>
          <a:off x="2267744" y="2536131"/>
          <a:ext cx="3946525" cy="604837"/>
        </p:xfrm>
        <a:graphic>
          <a:graphicData uri="http://schemas.openxmlformats.org/presentationml/2006/ole">
            <mc:AlternateContent xmlns:mc="http://schemas.openxmlformats.org/markup-compatibility/2006">
              <mc:Choice xmlns:v="urn:schemas-microsoft-com:vml" Requires="v">
                <p:oleObj spid="_x0000_s22538" name="Equation" r:id="rId3" imgW="1574800" imgH="241300" progId="Equation.DSMT4">
                  <p:embed/>
                </p:oleObj>
              </mc:Choice>
              <mc:Fallback>
                <p:oleObj name="Equation" r:id="rId3" imgW="15748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536131"/>
                        <a:ext cx="3946525"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对象 4"/>
          <p:cNvGraphicFramePr>
            <a:graphicFrameLocks noChangeAspect="1"/>
          </p:cNvGraphicFramePr>
          <p:nvPr/>
        </p:nvGraphicFramePr>
        <p:xfrm>
          <a:off x="2483768" y="4365104"/>
          <a:ext cx="3368675" cy="1536700"/>
        </p:xfrm>
        <a:graphic>
          <a:graphicData uri="http://schemas.openxmlformats.org/presentationml/2006/ole">
            <mc:AlternateContent xmlns:mc="http://schemas.openxmlformats.org/markup-compatibility/2006">
              <mc:Choice xmlns:v="urn:schemas-microsoft-com:vml" Requires="v">
                <p:oleObj spid="_x0000_s22539" name="Equation" r:id="rId5" imgW="1167893" imgH="533169" progId="Equation.DSMT4">
                  <p:embed/>
                </p:oleObj>
              </mc:Choice>
              <mc:Fallback>
                <p:oleObj name="Equation" r:id="rId5" imgW="1167893" imgH="5331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4365104"/>
                        <a:ext cx="3368675"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126630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97768"/>
            <a:ext cx="7772400" cy="1143000"/>
          </a:xfrm>
        </p:spPr>
        <p:txBody>
          <a:bodyPr/>
          <a:lstStyle/>
          <a:p>
            <a:r>
              <a:rPr lang="en-US" altLang="zh-CN" sz="3200" dirty="0" smtClean="0"/>
              <a:t>Search Strategies</a:t>
            </a:r>
            <a:endParaRPr lang="zh-CN" altLang="en-US" sz="3200" dirty="0"/>
          </a:p>
        </p:txBody>
      </p:sp>
      <p:sp>
        <p:nvSpPr>
          <p:cNvPr id="3" name="内容占位符 2"/>
          <p:cNvSpPr>
            <a:spLocks noGrp="1"/>
          </p:cNvSpPr>
          <p:nvPr>
            <p:ph idx="1"/>
          </p:nvPr>
        </p:nvSpPr>
        <p:spPr>
          <a:xfrm>
            <a:off x="395536" y="1556792"/>
            <a:ext cx="8458200" cy="4400128"/>
          </a:xfrm>
        </p:spPr>
        <p:txBody>
          <a:bodyPr/>
          <a:lstStyle/>
          <a:p>
            <a:pPr algn="just"/>
            <a:r>
              <a:rPr lang="en-US" altLang="zh-CN" sz="2400" dirty="0" smtClean="0"/>
              <a:t>Once models have been identified and incorporated into an estimation criterion, the last step is to develop an efficient (complexity) and effective (solution quality) strategy for finding the estimates of motion parameters. </a:t>
            </a:r>
          </a:p>
          <a:p>
            <a:pPr lvl="1"/>
            <a:r>
              <a:rPr lang="en-US" altLang="zh-CN" sz="2400" dirty="0" smtClean="0"/>
              <a:t>Minimizing a prediction error</a:t>
            </a:r>
          </a:p>
          <a:p>
            <a:pPr lvl="1"/>
            <a:r>
              <a:rPr lang="en-US" altLang="zh-CN" sz="2400" dirty="0" smtClean="0"/>
              <a:t>Gradient-based techniques</a:t>
            </a:r>
          </a:p>
          <a:p>
            <a:pPr lvl="1"/>
            <a:r>
              <a:rPr lang="en-US" altLang="zh-CN" sz="2400" dirty="0" smtClean="0"/>
              <a:t>Relaxation techniques</a:t>
            </a:r>
          </a:p>
          <a:p>
            <a:pPr lvl="1"/>
            <a:endParaRPr lang="zh-CN" altLang="en-US" dirty="0"/>
          </a:p>
        </p:txBody>
      </p:sp>
    </p:spTree>
    <p:extLst>
      <p:ext uri="{BB962C8B-B14F-4D97-AF65-F5344CB8AC3E}">
        <p14:creationId xmlns:p14="http://schemas.microsoft.com/office/powerpoint/2010/main" val="14420155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200" dirty="0" smtClean="0"/>
              <a:t>Practical Motion Estimation Algorithms</a:t>
            </a:r>
            <a:endParaRPr lang="zh-CN" altLang="en-US" sz="3200" dirty="0"/>
          </a:p>
        </p:txBody>
      </p:sp>
      <p:sp>
        <p:nvSpPr>
          <p:cNvPr id="5" name="内容占位符 4"/>
          <p:cNvSpPr>
            <a:spLocks noGrp="1"/>
          </p:cNvSpPr>
          <p:nvPr>
            <p:ph idx="1"/>
          </p:nvPr>
        </p:nvSpPr>
        <p:spPr/>
        <p:txBody>
          <a:bodyPr/>
          <a:lstStyle/>
          <a:p>
            <a:r>
              <a:rPr lang="en-US" altLang="zh-CN" sz="2800" dirty="0" smtClean="0"/>
              <a:t>Global Motion Estimation</a:t>
            </a:r>
          </a:p>
          <a:p>
            <a:r>
              <a:rPr lang="en-US" altLang="zh-CN" sz="2800" dirty="0" smtClean="0"/>
              <a:t>Block Matching</a:t>
            </a:r>
          </a:p>
          <a:p>
            <a:r>
              <a:rPr lang="en-US" altLang="zh-CN" sz="2800" dirty="0" smtClean="0"/>
              <a:t>Phase Correlation</a:t>
            </a:r>
          </a:p>
          <a:p>
            <a:r>
              <a:rPr lang="en-US" altLang="zh-CN" sz="2800" dirty="0" smtClean="0"/>
              <a:t>Optical Flow by Means of Regularization</a:t>
            </a:r>
          </a:p>
          <a:p>
            <a:r>
              <a:rPr lang="en-US" altLang="zh-CN" sz="2800" dirty="0" smtClean="0"/>
              <a:t>MAP Estimation of Dense Motion</a:t>
            </a:r>
            <a:endParaRPr lang="zh-CN" altLang="en-US" sz="2800" dirty="0"/>
          </a:p>
        </p:txBody>
      </p:sp>
    </p:spTree>
    <p:extLst>
      <p:ext uri="{BB962C8B-B14F-4D97-AF65-F5344CB8AC3E}">
        <p14:creationId xmlns:p14="http://schemas.microsoft.com/office/powerpoint/2010/main" val="3879239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6632"/>
            <a:ext cx="7772400" cy="904883"/>
          </a:xfrm>
        </p:spPr>
        <p:txBody>
          <a:bodyPr/>
          <a:lstStyle/>
          <a:p>
            <a:r>
              <a:rPr lang="en-US" altLang="zh-CN" sz="3200" dirty="0" smtClean="0"/>
              <a:t>Global Motion Estimation</a:t>
            </a:r>
            <a:endParaRPr lang="zh-CN" altLang="en-US" sz="3200" dirty="0"/>
          </a:p>
        </p:txBody>
      </p:sp>
      <p:pic>
        <p:nvPicPr>
          <p:cNvPr id="4" name="图片 3"/>
          <p:cNvPicPr>
            <a:picLocks noChangeAspect="1"/>
          </p:cNvPicPr>
          <p:nvPr/>
        </p:nvPicPr>
        <p:blipFill>
          <a:blip r:embed="rId3" cstate="print"/>
          <a:stretch>
            <a:fillRect/>
          </a:stretch>
        </p:blipFill>
        <p:spPr>
          <a:xfrm>
            <a:off x="2281237" y="2391055"/>
            <a:ext cx="5147479" cy="112367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649775857"/>
              </p:ext>
            </p:extLst>
          </p:nvPr>
        </p:nvGraphicFramePr>
        <p:xfrm>
          <a:off x="3365639" y="4514990"/>
          <a:ext cx="2412720" cy="457200"/>
        </p:xfrm>
        <a:graphic>
          <a:graphicData uri="http://schemas.openxmlformats.org/presentationml/2006/ole">
            <mc:AlternateContent xmlns:mc="http://schemas.openxmlformats.org/markup-compatibility/2006">
              <mc:Choice xmlns:v="urn:schemas-microsoft-com:vml" Requires="v">
                <p:oleObj spid="_x0000_s19463" name="Equation" r:id="rId4" imgW="1206360" imgH="228600" progId="Equation.DSMT4">
                  <p:embed/>
                </p:oleObj>
              </mc:Choice>
              <mc:Fallback>
                <p:oleObj name="Equation" r:id="rId4" imgW="1206360" imgH="228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639" y="4514990"/>
                        <a:ext cx="241272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a:spLocks noGrp="1" noRot="1" noChangeAspect="1" noMove="1" noResize="1" noEditPoints="1" noAdjustHandles="1" noChangeArrowheads="1" noChangeShapeType="1" noTextEdit="1"/>
          </p:cNvSpPr>
          <p:nvPr>
            <p:ph idx="1"/>
          </p:nvPr>
        </p:nvSpPr>
        <p:spPr>
          <a:xfrm>
            <a:off x="457200" y="1524000"/>
            <a:ext cx="8229600" cy="5029200"/>
          </a:xfrm>
          <a:blipFill rotWithShape="0">
            <a:blip r:embed="rId6" cstate="print"/>
            <a:stretch>
              <a:fillRect l="-593" t="-606"/>
            </a:stretch>
          </a:blipFill>
        </p:spPr>
        <p:txBody>
          <a:bodyPr/>
          <a:lstStyle/>
          <a:p>
            <a:r>
              <a:rPr lang="zh-CN" altLang="en-US">
                <a:noFill/>
              </a:rPr>
              <a:t> </a:t>
            </a:r>
          </a:p>
        </p:txBody>
      </p:sp>
    </p:spTree>
    <p:extLst>
      <p:ext uri="{BB962C8B-B14F-4D97-AF65-F5344CB8AC3E}">
        <p14:creationId xmlns:p14="http://schemas.microsoft.com/office/powerpoint/2010/main" val="37093546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42" name="Picture 2"/>
          <p:cNvPicPr>
            <a:picLocks noGrp="1" noChangeAspect="1" noChangeArrowheads="1"/>
          </p:cNvPicPr>
          <p:nvPr>
            <p:ph idx="1"/>
          </p:nvPr>
        </p:nvPicPr>
        <p:blipFill>
          <a:blip r:embed="rId2" cstate="print"/>
          <a:srcRect/>
          <a:stretch>
            <a:fillRect/>
          </a:stretch>
        </p:blipFill>
        <p:spPr bwMode="auto">
          <a:xfrm>
            <a:off x="1199095" y="466726"/>
            <a:ext cx="7073368" cy="59544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r>
              <a:rPr lang="en-US" altLang="zh-CN" sz="3200" dirty="0" smtClean="0"/>
              <a:t>Block Matching</a:t>
            </a:r>
            <a:endParaRPr lang="zh-CN" altLang="en-US" sz="3200" dirty="0"/>
          </a:p>
        </p:txBody>
      </p:sp>
      <p:sp>
        <p:nvSpPr>
          <p:cNvPr id="3" name="内容占位符 2"/>
          <p:cNvSpPr>
            <a:spLocks noGrp="1"/>
          </p:cNvSpPr>
          <p:nvPr>
            <p:ph idx="1"/>
          </p:nvPr>
        </p:nvSpPr>
        <p:spPr>
          <a:xfrm>
            <a:off x="611560" y="1196752"/>
            <a:ext cx="7846640" cy="4899248"/>
          </a:xfrm>
        </p:spPr>
        <p:txBody>
          <a:bodyPr/>
          <a:lstStyle/>
          <a:p>
            <a:r>
              <a:rPr lang="en-US" altLang="zh-CN" dirty="0" smtClean="0"/>
              <a:t>Block matching uses a spatially constant and temporally linear motion over a rectangular region of support. We can describe the method by the following minimization:</a:t>
            </a:r>
          </a:p>
          <a:p>
            <a:endParaRPr lang="en-US" altLang="zh-CN" dirty="0"/>
          </a:p>
          <a:p>
            <a:endParaRPr lang="en-US" altLang="zh-CN" dirty="0" smtClean="0"/>
          </a:p>
          <a:p>
            <a:pPr>
              <a:buNone/>
            </a:pPr>
            <a:endParaRPr lang="en-US" altLang="zh-CN" dirty="0" smtClean="0"/>
          </a:p>
          <a:p>
            <a:pPr marL="457200" lvl="1" indent="0">
              <a:buNone/>
            </a:pPr>
            <a:r>
              <a:rPr lang="en-US" altLang="zh-CN" dirty="0" smtClean="0"/>
              <a:t>where P is the search area to which d</a:t>
            </a:r>
            <a:r>
              <a:rPr lang="en-US" altLang="zh-CN" baseline="-25000" dirty="0" smtClean="0"/>
              <a:t>m</a:t>
            </a:r>
            <a:r>
              <a:rPr lang="en-US" altLang="zh-CN" dirty="0" smtClean="0"/>
              <a:t> belongs, defined as follows:</a:t>
            </a:r>
          </a:p>
          <a:p>
            <a:pPr marL="457200" lvl="1" indent="0">
              <a:buNone/>
            </a:pPr>
            <a:endParaRPr lang="en-US" altLang="zh-CN" dirty="0"/>
          </a:p>
          <a:p>
            <a:pPr marL="457200" lvl="1" indent="0">
              <a:buNone/>
            </a:pPr>
            <a:endParaRPr lang="en-US" altLang="zh-CN" dirty="0" smtClean="0"/>
          </a:p>
          <a:p>
            <a:pPr marL="457200" lvl="1" indent="0">
              <a:buNone/>
            </a:pPr>
            <a:endParaRPr lang="en-US" altLang="zh-CN" dirty="0"/>
          </a:p>
          <a:p>
            <a:pPr marL="457200" lvl="1" indent="0">
              <a:buNone/>
            </a:pPr>
            <a:r>
              <a:rPr lang="en-US" altLang="zh-CN" dirty="0" smtClean="0"/>
              <a:t>and </a:t>
            </a:r>
            <a:r>
              <a:rPr lang="en-US" altLang="zh-CN" dirty="0" err="1" smtClean="0"/>
              <a:t>B</a:t>
            </a:r>
            <a:r>
              <a:rPr lang="en-US" altLang="zh-CN" baseline="-25000" dirty="0" err="1"/>
              <a:t>m</a:t>
            </a:r>
            <a:r>
              <a:rPr lang="en-US" altLang="zh-CN" dirty="0" smtClean="0"/>
              <a:t> is an M×N block of pixels with the top-left cornet coordinate at m=(m</a:t>
            </a:r>
            <a:r>
              <a:rPr lang="en-US" altLang="zh-CN" baseline="-25000" dirty="0"/>
              <a:t>1</a:t>
            </a:r>
            <a:r>
              <a:rPr lang="en-US" altLang="zh-CN" dirty="0" smtClean="0"/>
              <a:t>,m</a:t>
            </a:r>
            <a:r>
              <a:rPr lang="en-US" altLang="zh-CN" baseline="-25000" dirty="0"/>
              <a:t>2</a:t>
            </a:r>
            <a:r>
              <a:rPr lang="en-US" altLang="zh-CN" dirty="0" smtClean="0"/>
              <a:t>).</a:t>
            </a:r>
            <a:endParaRPr lang="zh-CN" altLang="en-US" dirty="0"/>
          </a:p>
        </p:txBody>
      </p:sp>
      <p:pic>
        <p:nvPicPr>
          <p:cNvPr id="4" name="图片 3"/>
          <p:cNvPicPr>
            <a:picLocks noChangeAspect="1"/>
          </p:cNvPicPr>
          <p:nvPr/>
        </p:nvPicPr>
        <p:blipFill>
          <a:blip r:embed="rId3" cstate="print"/>
          <a:stretch>
            <a:fillRect/>
          </a:stretch>
        </p:blipFill>
        <p:spPr>
          <a:xfrm>
            <a:off x="2195736" y="3356992"/>
            <a:ext cx="4810125" cy="123825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848803242"/>
              </p:ext>
            </p:extLst>
          </p:nvPr>
        </p:nvGraphicFramePr>
        <p:xfrm>
          <a:off x="2066939" y="4757962"/>
          <a:ext cx="5010120" cy="361800"/>
        </p:xfrm>
        <a:graphic>
          <a:graphicData uri="http://schemas.openxmlformats.org/presentationml/2006/ole">
            <mc:AlternateContent xmlns:mc="http://schemas.openxmlformats.org/markup-compatibility/2006">
              <mc:Choice xmlns:v="urn:schemas-microsoft-com:vml" Requires="v">
                <p:oleObj spid="_x0000_s20487" name="Equation" r:id="rId4" imgW="3340080" imgH="241200" progId="Equation.DSMT4">
                  <p:embed/>
                </p:oleObj>
              </mc:Choice>
              <mc:Fallback>
                <p:oleObj name="Equation" r:id="rId4" imgW="3340080" imgH="2412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6939" y="4757962"/>
                        <a:ext cx="5010120" cy="36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91703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2466" name="Picture 2"/>
          <p:cNvPicPr>
            <a:picLocks noGrp="1" noChangeAspect="1" noChangeArrowheads="1"/>
          </p:cNvPicPr>
          <p:nvPr>
            <p:ph idx="1"/>
          </p:nvPr>
        </p:nvPicPr>
        <p:blipFill>
          <a:blip r:embed="rId2" cstate="print"/>
          <a:srcRect/>
          <a:stretch>
            <a:fillRect/>
          </a:stretch>
        </p:blipFill>
        <p:spPr bwMode="auto">
          <a:xfrm>
            <a:off x="1647823" y="681037"/>
            <a:ext cx="5876946" cy="54483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Block Matching</a:t>
            </a:r>
            <a:endParaRPr lang="zh-CN" altLang="en-US" sz="3200" dirty="0"/>
          </a:p>
        </p:txBody>
      </p:sp>
      <p:sp>
        <p:nvSpPr>
          <p:cNvPr id="3" name="内容占位符 2"/>
          <p:cNvSpPr>
            <a:spLocks noGrp="1"/>
          </p:cNvSpPr>
          <p:nvPr>
            <p:ph idx="1"/>
          </p:nvPr>
        </p:nvSpPr>
        <p:spPr/>
        <p:txBody>
          <a:bodyPr/>
          <a:lstStyle/>
          <a:p>
            <a:r>
              <a:rPr lang="en-US" altLang="zh-CN" sz="2400" dirty="0" smtClean="0"/>
              <a:t>Search Methods</a:t>
            </a:r>
          </a:p>
          <a:p>
            <a:pPr lvl="1"/>
            <a:r>
              <a:rPr lang="en-US" altLang="zh-CN" sz="2400" dirty="0" smtClean="0"/>
              <a:t>An exhaustive search for d</a:t>
            </a:r>
            <a:r>
              <a:rPr lang="en-US" altLang="zh-CN" sz="2400" baseline="-25000" dirty="0" smtClean="0"/>
              <a:t>m</a:t>
            </a:r>
            <a:r>
              <a:rPr lang="zh-CN" altLang="en-US" sz="2400" dirty="0" smtClean="0"/>
              <a:t>∈</a:t>
            </a:r>
            <a:r>
              <a:rPr lang="en-US" altLang="zh-CN" sz="2400" dirty="0" smtClean="0"/>
              <a:t>P that gives the lowest error </a:t>
            </a:r>
            <a:r>
              <a:rPr lang="el-GR" altLang="zh-CN" sz="2400" dirty="0" smtClean="0">
                <a:ea typeface="宋体" panose="02010600030101010101" pitchFamily="2" charset="-122"/>
              </a:rPr>
              <a:t>ε</a:t>
            </a:r>
            <a:r>
              <a:rPr lang="en-US" altLang="zh-CN" sz="2400" dirty="0" smtClean="0">
                <a:ea typeface="宋体" panose="02010600030101010101" pitchFamily="2" charset="-122"/>
              </a:rPr>
              <a:t> is computationally costly.</a:t>
            </a:r>
          </a:p>
          <a:p>
            <a:pPr lvl="1"/>
            <a:r>
              <a:rPr lang="en-US" altLang="zh-CN" sz="2400" dirty="0" smtClean="0">
                <a:ea typeface="宋体" panose="02010600030101010101" pitchFamily="2" charset="-122"/>
              </a:rPr>
              <a:t>Logarithmic search: Assuming that P=2</a:t>
            </a:r>
            <a:r>
              <a:rPr lang="en-US" altLang="zh-CN" sz="2400" baseline="30000" dirty="0" smtClean="0">
                <a:ea typeface="宋体" panose="02010600030101010101" pitchFamily="2" charset="-122"/>
              </a:rPr>
              <a:t>k</a:t>
            </a:r>
            <a:r>
              <a:rPr lang="en-US" altLang="zh-CN" sz="2400" dirty="0" smtClean="0">
                <a:ea typeface="宋体" panose="02010600030101010101" pitchFamily="2" charset="-122"/>
              </a:rPr>
              <a:t>-1 and denoting P</a:t>
            </a:r>
            <a:r>
              <a:rPr lang="en-US" altLang="zh-CN" sz="2400" baseline="-25000" dirty="0" smtClean="0">
                <a:ea typeface="宋体" panose="02010600030101010101" pitchFamily="2" charset="-122"/>
              </a:rPr>
              <a:t>l</a:t>
            </a:r>
            <a:r>
              <a:rPr lang="en-US" altLang="zh-CN" sz="2400" dirty="0" smtClean="0">
                <a:ea typeface="宋体" panose="02010600030101010101" pitchFamily="2" charset="-122"/>
              </a:rPr>
              <a:t>=(P+1)/2</a:t>
            </a:r>
            <a:r>
              <a:rPr lang="en-US" altLang="zh-CN" sz="2400" baseline="30000" dirty="0" smtClean="0">
                <a:ea typeface="宋体" panose="02010600030101010101" pitchFamily="2" charset="-122"/>
              </a:rPr>
              <a:t>l</a:t>
            </a:r>
            <a:r>
              <a:rPr lang="en-US" altLang="zh-CN" sz="2400" dirty="0" smtClean="0">
                <a:ea typeface="宋体" panose="02010600030101010101" pitchFamily="2" charset="-122"/>
              </a:rPr>
              <a:t>, where k and l are integers, we establish the new reduced-size search area as follows:</a:t>
            </a:r>
          </a:p>
        </p:txBody>
      </p:sp>
      <p:graphicFrame>
        <p:nvGraphicFramePr>
          <p:cNvPr id="4" name="对象 3"/>
          <p:cNvGraphicFramePr>
            <a:graphicFrameLocks noChangeAspect="1"/>
          </p:cNvGraphicFramePr>
          <p:nvPr>
            <p:extLst>
              <p:ext uri="{D42A27DB-BD31-4B8C-83A1-F6EECF244321}">
                <p14:modId xmlns:p14="http://schemas.microsoft.com/office/powerpoint/2010/main" val="85382642"/>
              </p:ext>
            </p:extLst>
          </p:nvPr>
        </p:nvGraphicFramePr>
        <p:xfrm>
          <a:off x="1814736" y="4536224"/>
          <a:ext cx="5629669" cy="950175"/>
        </p:xfrm>
        <a:graphic>
          <a:graphicData uri="http://schemas.openxmlformats.org/presentationml/2006/ole">
            <mc:AlternateContent xmlns:mc="http://schemas.openxmlformats.org/markup-compatibility/2006">
              <mc:Choice xmlns:v="urn:schemas-microsoft-com:vml" Requires="v">
                <p:oleObj spid="_x0000_s21511" name="Equation" r:id="rId3" imgW="3009600" imgH="507960" progId="Equation.DSMT4">
                  <p:embed/>
                </p:oleObj>
              </mc:Choice>
              <mc:Fallback>
                <p:oleObj name="Equation" r:id="rId3" imgW="3009600" imgH="5079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736" y="4536224"/>
                        <a:ext cx="5629669" cy="95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01777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63490" name="Picture 2"/>
          <p:cNvPicPr>
            <a:picLocks noChangeAspect="1" noChangeArrowheads="1"/>
          </p:cNvPicPr>
          <p:nvPr/>
        </p:nvPicPr>
        <p:blipFill>
          <a:blip r:embed="rId2" cstate="print"/>
          <a:srcRect/>
          <a:stretch>
            <a:fillRect/>
          </a:stretch>
        </p:blipFill>
        <p:spPr bwMode="auto">
          <a:xfrm>
            <a:off x="1466850" y="781050"/>
            <a:ext cx="5905500" cy="53929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Block Matching</a:t>
            </a:r>
            <a:endParaRPr lang="zh-CN" altLang="en-US" sz="3200" dirty="0"/>
          </a:p>
        </p:txBody>
      </p:sp>
      <p:sp>
        <p:nvSpPr>
          <p:cNvPr id="3" name="内容占位符 2"/>
          <p:cNvSpPr>
            <a:spLocks noGrp="1"/>
          </p:cNvSpPr>
          <p:nvPr>
            <p:ph idx="1"/>
          </p:nvPr>
        </p:nvSpPr>
        <p:spPr/>
        <p:txBody>
          <a:bodyPr/>
          <a:lstStyle/>
          <a:p>
            <a:r>
              <a:rPr lang="en-US" altLang="zh-CN" sz="2800" dirty="0" smtClean="0"/>
              <a:t>2-D search </a:t>
            </a:r>
            <a:r>
              <a:rPr lang="en-US" altLang="zh-CN" sz="2800" dirty="0" err="1" smtClean="0"/>
              <a:t>vs</a:t>
            </a:r>
            <a:r>
              <a:rPr lang="en-US" altLang="zh-CN" sz="2800" dirty="0" smtClean="0"/>
              <a:t> 1-D search</a:t>
            </a:r>
          </a:p>
          <a:p>
            <a:pPr lvl="1"/>
            <a:r>
              <a:rPr lang="en-US" altLang="zh-CN" sz="2800" dirty="0" smtClean="0"/>
              <a:t>One-at-a-time search</a:t>
            </a:r>
          </a:p>
          <a:p>
            <a:pPr lvl="1"/>
            <a:r>
              <a:rPr lang="en-US" altLang="zh-CN" sz="2800" dirty="0" smtClean="0"/>
              <a:t>Parallel hierarchical one-dimensional search</a:t>
            </a:r>
          </a:p>
          <a:p>
            <a:pPr lvl="1"/>
            <a:r>
              <a:rPr lang="en-US" altLang="zh-CN" sz="2800" dirty="0" smtClean="0"/>
              <a:t>……</a:t>
            </a:r>
            <a:endParaRPr lang="zh-CN" altLang="en-US" sz="2800" dirty="0"/>
          </a:p>
        </p:txBody>
      </p:sp>
    </p:spTree>
    <p:extLst>
      <p:ext uri="{BB962C8B-B14F-4D97-AF65-F5344CB8AC3E}">
        <p14:creationId xmlns:p14="http://schemas.microsoft.com/office/powerpoint/2010/main" val="17310702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232" y="-27384"/>
            <a:ext cx="8998768" cy="1143000"/>
          </a:xfrm>
        </p:spPr>
        <p:txBody>
          <a:bodyPr/>
          <a:lstStyle/>
          <a:p>
            <a:r>
              <a:rPr lang="en-US" altLang="zh-CN" sz="2800" dirty="0" smtClean="0"/>
              <a:t>Experimental Comparison of Motion </a:t>
            </a:r>
            <a:br>
              <a:rPr lang="en-US" altLang="zh-CN" sz="2800" dirty="0" smtClean="0"/>
            </a:br>
            <a:r>
              <a:rPr lang="en-US" altLang="zh-CN" sz="2800" dirty="0" smtClean="0"/>
              <a:t>Estimation Methods</a:t>
            </a:r>
            <a:endParaRPr lang="zh-CN" altLang="en-US" sz="2800" dirty="0"/>
          </a:p>
        </p:txBody>
      </p:sp>
      <p:pic>
        <p:nvPicPr>
          <p:cNvPr id="4" name="内容占位符 3"/>
          <p:cNvPicPr>
            <a:picLocks noGrp="1" noChangeAspect="1"/>
          </p:cNvPicPr>
          <p:nvPr>
            <p:ph idx="1"/>
          </p:nvPr>
        </p:nvPicPr>
        <p:blipFill>
          <a:blip r:embed="rId2" cstate="print"/>
          <a:stretch>
            <a:fillRect/>
          </a:stretch>
        </p:blipFill>
        <p:spPr>
          <a:xfrm>
            <a:off x="1691680" y="980728"/>
            <a:ext cx="5375554" cy="5877272"/>
          </a:xfrm>
          <a:prstGeom prst="rect">
            <a:avLst/>
          </a:prstGeom>
        </p:spPr>
      </p:pic>
    </p:spTree>
    <p:extLst>
      <p:ext uri="{BB962C8B-B14F-4D97-AF65-F5344CB8AC3E}">
        <p14:creationId xmlns:p14="http://schemas.microsoft.com/office/powerpoint/2010/main" val="2541306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57200" y="488950"/>
            <a:ext cx="8229600" cy="1143000"/>
          </a:xfrm>
        </p:spPr>
        <p:txBody>
          <a:bodyPr/>
          <a:lstStyle/>
          <a:p>
            <a:r>
              <a:rPr lang="en-US" altLang="zh-CN" sz="3200" dirty="0" smtClean="0">
                <a:ea typeface="宋体" panose="02010600030101010101" pitchFamily="2" charset="-122"/>
              </a:rPr>
              <a:t>Hypothesis Testing with a Fixed threshold</a:t>
            </a:r>
            <a:endParaRPr lang="zh-CN" altLang="en-US" sz="3200" dirty="0" smtClean="0">
              <a:ea typeface="宋体" panose="02010600030101010101" pitchFamily="2" charset="-122"/>
            </a:endParaRPr>
          </a:p>
        </p:txBody>
      </p:sp>
      <p:sp>
        <p:nvSpPr>
          <p:cNvPr id="10243" name="文本占位符 3"/>
          <p:cNvSpPr>
            <a:spLocks noGrp="1"/>
          </p:cNvSpPr>
          <p:nvPr>
            <p:ph type="body" idx="1"/>
          </p:nvPr>
        </p:nvSpPr>
        <p:spPr/>
        <p:txBody>
          <a:bodyPr/>
          <a:lstStyle/>
          <a:p>
            <a:pPr algn="ctr"/>
            <a:r>
              <a:rPr lang="en-US" altLang="zh-CN" dirty="0" smtClean="0">
                <a:ea typeface="宋体" panose="02010600030101010101" pitchFamily="2" charset="-122"/>
              </a:rPr>
              <a:t>Original</a:t>
            </a:r>
            <a:endParaRPr lang="zh-CN" altLang="en-US" dirty="0" smtClean="0">
              <a:ea typeface="宋体" panose="02010600030101010101" pitchFamily="2" charset="-122"/>
            </a:endParaRPr>
          </a:p>
        </p:txBody>
      </p:sp>
      <p:pic>
        <p:nvPicPr>
          <p:cNvPr id="10244" name="内容占位符 7"/>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331912" y="2292349"/>
            <a:ext cx="2908301" cy="2908301"/>
          </a:xfrm>
        </p:spPr>
      </p:pic>
      <p:sp>
        <p:nvSpPr>
          <p:cNvPr id="10245" name="文本占位符 5"/>
          <p:cNvSpPr>
            <a:spLocks noGrp="1"/>
          </p:cNvSpPr>
          <p:nvPr>
            <p:ph type="body" sz="quarter" idx="3"/>
          </p:nvPr>
        </p:nvSpPr>
        <p:spPr/>
        <p:txBody>
          <a:bodyPr/>
          <a:lstStyle/>
          <a:p>
            <a:pPr algn="ctr"/>
            <a:r>
              <a:rPr lang="en-US" altLang="zh-CN" smtClean="0">
                <a:ea typeface="宋体" panose="02010600030101010101" pitchFamily="2" charset="-122"/>
              </a:rPr>
              <a:t>Noise</a:t>
            </a:r>
            <a:endParaRPr lang="zh-CN" altLang="en-US" smtClean="0">
              <a:ea typeface="宋体" panose="02010600030101010101" pitchFamily="2" charset="-122"/>
            </a:endParaRPr>
          </a:p>
        </p:txBody>
      </p:sp>
      <p:pic>
        <p:nvPicPr>
          <p:cNvPr id="10246" name="内容占位符 12"/>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a:xfrm>
            <a:off x="5060937" y="2292350"/>
            <a:ext cx="2940050" cy="2940050"/>
          </a:xfrm>
        </p:spPr>
      </p:pic>
      <p:sp>
        <p:nvSpPr>
          <p:cNvPr id="10247" name="文本框 14"/>
          <p:cNvSpPr txBox="1">
            <a:spLocks noChangeArrowheads="1"/>
          </p:cNvSpPr>
          <p:nvPr/>
        </p:nvSpPr>
        <p:spPr bwMode="auto">
          <a:xfrm>
            <a:off x="2246313" y="5422900"/>
            <a:ext cx="4811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400">
                <a:solidFill>
                  <a:schemeClr val="tx1"/>
                </a:solidFill>
                <a:latin typeface="Times New Roman" panose="02020603050405020304" pitchFamily="18" charset="0"/>
              </a:defRPr>
            </a:lvl3pPr>
            <a:lvl4pPr marL="1600200" indent="-228600">
              <a:spcBef>
                <a:spcPct val="20000"/>
              </a:spcBef>
              <a:defRPr sz="2400">
                <a:solidFill>
                  <a:schemeClr val="tx1"/>
                </a:solidFill>
                <a:latin typeface="Times New Roman" panose="02020603050405020304" pitchFamily="18" charset="0"/>
              </a:defRPr>
            </a:lvl4pPr>
            <a:lvl5pPr marL="2057400" indent="-228600">
              <a:spcBef>
                <a:spcPct val="20000"/>
              </a:spcBef>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Times New Roman" panose="02020603050405020304" pitchFamily="18" charset="0"/>
              </a:defRPr>
            </a:lvl9pPr>
          </a:lstStyle>
          <a:p>
            <a:pPr eaLnBrk="1" hangingPunct="1"/>
            <a:r>
              <a:rPr lang="en-US" altLang="zh-CN" dirty="0">
                <a:ea typeface="宋体" panose="02010600030101010101" pitchFamily="2" charset="-122"/>
              </a:rPr>
              <a:t>Stationary but </a:t>
            </a:r>
            <a:r>
              <a:rPr lang="el-GR" altLang="zh-CN" dirty="0">
                <a:ea typeface="宋体" panose="02010600030101010101" pitchFamily="2" charset="-122"/>
              </a:rPr>
              <a:t>ρ</a:t>
            </a:r>
            <a:r>
              <a:rPr lang="en-US" altLang="zh-CN" dirty="0">
                <a:ea typeface="宋体" panose="02010600030101010101" pitchFamily="2" charset="-122"/>
              </a:rPr>
              <a:t>&gt;</a:t>
            </a:r>
            <a:r>
              <a:rPr lang="el-GR" altLang="zh-CN" dirty="0">
                <a:ea typeface="宋体" panose="02010600030101010101" pitchFamily="2" charset="-122"/>
              </a:rPr>
              <a:t>θ</a:t>
            </a:r>
            <a:r>
              <a:rPr lang="en-US" altLang="zh-CN" dirty="0">
                <a:ea typeface="宋体" panose="02010600030101010101" pitchFamily="2" charset="-122"/>
              </a:rPr>
              <a:t> in many places.</a:t>
            </a:r>
            <a:endParaRPr lang="zh-CN" altLang="en-US" dirty="0">
              <a:ea typeface="宋体" panose="02010600030101010101" pitchFamily="2" charset="-122"/>
            </a:endParaRPr>
          </a:p>
        </p:txBody>
      </p:sp>
    </p:spTree>
    <p:extLst>
      <p:ext uri="{BB962C8B-B14F-4D97-AF65-F5344CB8AC3E}">
        <p14:creationId xmlns:p14="http://schemas.microsoft.com/office/powerpoint/2010/main" val="3499617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6"/>
          <p:cNvSpPr>
            <a:spLocks noGrp="1"/>
          </p:cNvSpPr>
          <p:nvPr>
            <p:ph type="title"/>
          </p:nvPr>
        </p:nvSpPr>
        <p:spPr>
          <a:xfrm>
            <a:off x="685800" y="423864"/>
            <a:ext cx="7772400" cy="1143000"/>
          </a:xfrm>
        </p:spPr>
        <p:txBody>
          <a:bodyPr/>
          <a:lstStyle/>
          <a:p>
            <a:r>
              <a:rPr lang="en-US" altLang="zh-CN" sz="3200" dirty="0" smtClean="0">
                <a:ea typeface="宋体" panose="02010600030101010101" pitchFamily="2" charset="-122"/>
              </a:rPr>
              <a:t>Hypothesis Testing with a Fixed threshold</a:t>
            </a:r>
            <a:endParaRPr lang="zh-CN" altLang="en-US" sz="3200" dirty="0" smtClean="0">
              <a:ea typeface="宋体" panose="02010600030101010101" pitchFamily="2" charset="-122"/>
            </a:endParaRPr>
          </a:p>
        </p:txBody>
      </p:sp>
      <p:sp>
        <p:nvSpPr>
          <p:cNvPr id="8" name="内容占位符 7"/>
          <p:cNvSpPr>
            <a:spLocks noGrp="1"/>
          </p:cNvSpPr>
          <p:nvPr>
            <p:ph idx="1"/>
          </p:nvPr>
        </p:nvSpPr>
        <p:spPr>
          <a:xfrm>
            <a:off x="755576" y="1484784"/>
            <a:ext cx="7772400" cy="4114800"/>
          </a:xfrm>
        </p:spPr>
        <p:txBody>
          <a:bodyPr/>
          <a:lstStyle/>
          <a:p>
            <a:endParaRPr lang="en-US" altLang="zh-CN" dirty="0" smtClean="0">
              <a:ea typeface="宋体" panose="02010600030101010101" pitchFamily="2" charset="-122"/>
            </a:endParaRPr>
          </a:p>
          <a:p>
            <a:r>
              <a:rPr lang="en-US" altLang="zh-CN" sz="3200" dirty="0" smtClean="0">
                <a:ea typeface="宋体" panose="02010600030101010101" pitchFamily="2" charset="-122"/>
              </a:rPr>
              <a:t>How to handle noise:</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en-US" altLang="zh-CN" dirty="0" smtClean="0">
              <a:ea typeface="宋体" panose="02010600030101010101" pitchFamily="2" charset="-122"/>
            </a:endParaRPr>
          </a:p>
          <a:p>
            <a:pPr>
              <a:buFontTx/>
              <a:buNone/>
            </a:pPr>
            <a:r>
              <a:rPr lang="en-US" altLang="zh-CN" sz="3200" dirty="0" smtClean="0">
                <a:ea typeface="宋体" panose="02010600030101010101" pitchFamily="2" charset="-122"/>
              </a:rPr>
              <a:t>    where W is a spatial windows.</a:t>
            </a:r>
          </a:p>
          <a:p>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graphicFrame>
        <p:nvGraphicFramePr>
          <p:cNvPr id="11268" name="对象 8"/>
          <p:cNvGraphicFramePr>
            <a:graphicFrameLocks noChangeAspect="1"/>
          </p:cNvGraphicFramePr>
          <p:nvPr/>
        </p:nvGraphicFramePr>
        <p:xfrm>
          <a:off x="2627784" y="2924944"/>
          <a:ext cx="3625850" cy="2097087"/>
        </p:xfrm>
        <a:graphic>
          <a:graphicData uri="http://schemas.openxmlformats.org/presentationml/2006/ole">
            <mc:AlternateContent xmlns:mc="http://schemas.openxmlformats.org/markup-compatibility/2006">
              <mc:Choice xmlns:v="urn:schemas-microsoft-com:vml" Requires="v">
                <p:oleObj spid="_x0000_s23558" name="Equation" r:id="rId3" imgW="1536700" imgH="889000" progId="Equation.DSMT4">
                  <p:embed/>
                </p:oleObj>
              </mc:Choice>
              <mc:Fallback>
                <p:oleObj name="Equation" r:id="rId3" imgW="1536700" imgH="889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924944"/>
                        <a:ext cx="3625850" cy="209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7866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374654"/>
            <a:ext cx="8229600" cy="1143000"/>
          </a:xfrm>
        </p:spPr>
        <p:txBody>
          <a:bodyPr/>
          <a:lstStyle/>
          <a:p>
            <a:r>
              <a:rPr lang="en-US" altLang="zh-CN" sz="3200" dirty="0" smtClean="0">
                <a:ea typeface="宋体" panose="02010600030101010101" pitchFamily="2" charset="-122"/>
              </a:rPr>
              <a:t>Hypothesis Testing with a Fixed threshold</a:t>
            </a:r>
            <a:endParaRPr lang="zh-CN" altLang="en-US" sz="3200" dirty="0" smtClean="0">
              <a:ea typeface="宋体" panose="02010600030101010101" pitchFamily="2" charset="-122"/>
            </a:endParaRPr>
          </a:p>
        </p:txBody>
      </p:sp>
      <p:sp>
        <p:nvSpPr>
          <p:cNvPr id="12291" name="文本占位符 3"/>
          <p:cNvSpPr>
            <a:spLocks noGrp="1"/>
          </p:cNvSpPr>
          <p:nvPr>
            <p:ph type="body" idx="1"/>
          </p:nvPr>
        </p:nvSpPr>
        <p:spPr>
          <a:xfrm>
            <a:off x="485775" y="1406515"/>
            <a:ext cx="4040188" cy="639762"/>
          </a:xfrm>
        </p:spPr>
        <p:txBody>
          <a:bodyPr/>
          <a:lstStyle/>
          <a:p>
            <a:pPr algn="ctr"/>
            <a:r>
              <a:rPr lang="en-US" altLang="zh-CN" sz="2800" dirty="0" smtClean="0">
                <a:ea typeface="宋体" panose="02010600030101010101" pitchFamily="2" charset="-122"/>
              </a:rPr>
              <a:t>Original</a:t>
            </a:r>
            <a:endParaRPr lang="zh-CN" altLang="en-US" sz="2800" dirty="0" smtClean="0">
              <a:ea typeface="宋体" panose="02010600030101010101" pitchFamily="2" charset="-122"/>
            </a:endParaRPr>
          </a:p>
        </p:txBody>
      </p:sp>
      <p:pic>
        <p:nvPicPr>
          <p:cNvPr id="12292" name="内容占位符 7"/>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246188" y="2078037"/>
            <a:ext cx="2925762" cy="2925762"/>
          </a:xfrm>
        </p:spPr>
      </p:pic>
      <p:sp>
        <p:nvSpPr>
          <p:cNvPr id="12293" name="文本占位符 5"/>
          <p:cNvSpPr>
            <a:spLocks noGrp="1"/>
          </p:cNvSpPr>
          <p:nvPr>
            <p:ph type="body" sz="quarter" idx="3"/>
          </p:nvPr>
        </p:nvSpPr>
        <p:spPr>
          <a:xfrm>
            <a:off x="4645025" y="1435101"/>
            <a:ext cx="4041775" cy="639762"/>
          </a:xfrm>
        </p:spPr>
        <p:txBody>
          <a:bodyPr/>
          <a:lstStyle/>
          <a:p>
            <a:pPr algn="ctr"/>
            <a:r>
              <a:rPr lang="en-US" altLang="zh-CN" sz="2800" dirty="0" smtClean="0">
                <a:ea typeface="宋体" panose="02010600030101010101" pitchFamily="2" charset="-122"/>
              </a:rPr>
              <a:t>Light</a:t>
            </a:r>
            <a:endParaRPr lang="zh-CN" altLang="en-US" sz="2800" dirty="0" smtClean="0">
              <a:ea typeface="宋体" panose="02010600030101010101" pitchFamily="2" charset="-122"/>
            </a:endParaRPr>
          </a:p>
        </p:txBody>
      </p:sp>
      <p:sp>
        <p:nvSpPr>
          <p:cNvPr id="12294" name="文本框 14"/>
          <p:cNvSpPr txBox="1">
            <a:spLocks noChangeArrowheads="1"/>
          </p:cNvSpPr>
          <p:nvPr/>
        </p:nvSpPr>
        <p:spPr bwMode="auto">
          <a:xfrm>
            <a:off x="3256191" y="5451753"/>
            <a:ext cx="31422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400">
                <a:solidFill>
                  <a:schemeClr val="tx1"/>
                </a:solidFill>
                <a:latin typeface="Times New Roman" panose="02020603050405020304" pitchFamily="18" charset="0"/>
              </a:defRPr>
            </a:lvl3pPr>
            <a:lvl4pPr marL="1600200" indent="-228600">
              <a:spcBef>
                <a:spcPct val="20000"/>
              </a:spcBef>
              <a:defRPr sz="2400">
                <a:solidFill>
                  <a:schemeClr val="tx1"/>
                </a:solidFill>
                <a:latin typeface="Times New Roman" panose="02020603050405020304" pitchFamily="18" charset="0"/>
              </a:defRPr>
            </a:lvl4pPr>
            <a:lvl5pPr marL="2057400" indent="-228600">
              <a:spcBef>
                <a:spcPct val="20000"/>
              </a:spcBef>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Times New Roman" panose="02020603050405020304" pitchFamily="18" charset="0"/>
              </a:defRPr>
            </a:lvl9pPr>
          </a:lstStyle>
          <a:p>
            <a:pPr eaLnBrk="1" hangingPunct="1"/>
            <a:r>
              <a:rPr lang="en-US" altLang="zh-CN" sz="3000" dirty="0">
                <a:ea typeface="宋体" panose="02010600030101010101" pitchFamily="2" charset="-122"/>
              </a:rPr>
              <a:t>Stationary but </a:t>
            </a:r>
            <a:r>
              <a:rPr lang="el-GR" altLang="zh-CN" sz="3000" dirty="0">
                <a:ea typeface="宋体" panose="02010600030101010101" pitchFamily="2" charset="-122"/>
              </a:rPr>
              <a:t>ρ</a:t>
            </a:r>
            <a:r>
              <a:rPr lang="en-US" altLang="zh-CN" sz="3000" dirty="0" smtClean="0">
                <a:ea typeface="宋体" panose="02010600030101010101" pitchFamily="2" charset="-122"/>
              </a:rPr>
              <a:t>&gt;</a:t>
            </a:r>
            <a:r>
              <a:rPr lang="el-GR" altLang="zh-CN" sz="3000" dirty="0" smtClean="0">
                <a:ea typeface="宋体" panose="02010600030101010101" pitchFamily="2" charset="-122"/>
              </a:rPr>
              <a:t>θ</a:t>
            </a:r>
            <a:r>
              <a:rPr lang="en-US" altLang="zh-CN" sz="3000" dirty="0" smtClean="0">
                <a:ea typeface="宋体" panose="02010600030101010101" pitchFamily="2" charset="-122"/>
              </a:rPr>
              <a:t>.</a:t>
            </a:r>
            <a:endParaRPr lang="zh-CN" altLang="en-US" sz="3000" dirty="0">
              <a:ea typeface="宋体" panose="02010600030101010101" pitchFamily="2" charset="-122"/>
            </a:endParaRPr>
          </a:p>
        </p:txBody>
      </p:sp>
      <p:pic>
        <p:nvPicPr>
          <p:cNvPr id="12295" name="内容占位符 4"/>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a:xfrm>
            <a:off x="5175252" y="2120898"/>
            <a:ext cx="2882900" cy="2882900"/>
          </a:xfrm>
        </p:spPr>
      </p:pic>
    </p:spTree>
    <p:extLst>
      <p:ext uri="{BB962C8B-B14F-4D97-AF65-F5344CB8AC3E}">
        <p14:creationId xmlns:p14="http://schemas.microsoft.com/office/powerpoint/2010/main" val="1664999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1016"/>
            <a:ext cx="7772400" cy="1143000"/>
          </a:xfrm>
        </p:spPr>
        <p:txBody>
          <a:bodyPr/>
          <a:lstStyle/>
          <a:p>
            <a:r>
              <a:rPr lang="en-US" altLang="zh-CN" sz="3200" dirty="0" smtClean="0"/>
              <a:t>Hypothesis Testing with a Fixed threshold</a:t>
            </a:r>
            <a:endParaRPr lang="zh-CN" altLang="en-US" sz="3200" dirty="0"/>
          </a:p>
        </p:txBody>
      </p:sp>
      <p:sp>
        <p:nvSpPr>
          <p:cNvPr id="3" name="内容占位符 2"/>
          <p:cNvSpPr>
            <a:spLocks noGrp="1"/>
          </p:cNvSpPr>
          <p:nvPr>
            <p:ph idx="1"/>
          </p:nvPr>
        </p:nvSpPr>
        <p:spPr>
          <a:xfrm>
            <a:off x="442912" y="1381125"/>
            <a:ext cx="8229600" cy="5029200"/>
          </a:xfrm>
        </p:spPr>
        <p:txBody>
          <a:bodyPr/>
          <a:lstStyle/>
          <a:p>
            <a:endParaRPr lang="en-US" altLang="zh-CN" dirty="0" smtClean="0"/>
          </a:p>
          <a:p>
            <a:r>
              <a:rPr lang="en-US" altLang="zh-CN" sz="2800" dirty="0" smtClean="0"/>
              <a:t>Compare intensity gradients to handle illumination change:</a:t>
            </a:r>
          </a:p>
        </p:txBody>
      </p:sp>
      <p:graphicFrame>
        <p:nvGraphicFramePr>
          <p:cNvPr id="4" name="对象 3"/>
          <p:cNvGraphicFramePr>
            <a:graphicFrameLocks noChangeAspect="1"/>
          </p:cNvGraphicFramePr>
          <p:nvPr>
            <p:extLst/>
          </p:nvPr>
        </p:nvGraphicFramePr>
        <p:xfrm>
          <a:off x="2112248" y="3214688"/>
          <a:ext cx="5004766" cy="1796583"/>
        </p:xfrm>
        <a:graphic>
          <a:graphicData uri="http://schemas.openxmlformats.org/presentationml/2006/ole">
            <mc:AlternateContent xmlns:mc="http://schemas.openxmlformats.org/markup-compatibility/2006">
              <mc:Choice xmlns:v="urn:schemas-microsoft-com:vml" Requires="v">
                <p:oleObj spid="_x0000_s24582" name="Equation" r:id="rId3" imgW="2476440" imgH="888840" progId="Equation.DSMT4">
                  <p:embed/>
                </p:oleObj>
              </mc:Choice>
              <mc:Fallback>
                <p:oleObj name="Equation" r:id="rId3" imgW="2476440" imgH="888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248" y="3214688"/>
                        <a:ext cx="5004766" cy="1796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5824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7596</TotalTime>
  <Words>1775</Words>
  <Application>Microsoft Office PowerPoint</Application>
  <PresentationFormat>全屏显示(4:3)</PresentationFormat>
  <Paragraphs>318</Paragraphs>
  <Slides>59</Slides>
  <Notes>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6" baseType="lpstr">
      <vt:lpstr>宋体</vt:lpstr>
      <vt:lpstr>Britannic Bold</vt:lpstr>
      <vt:lpstr>Cambria Math</vt:lpstr>
      <vt:lpstr>Times New Roman</vt:lpstr>
      <vt:lpstr>Vijaya</vt:lpstr>
      <vt:lpstr>默认设计模板</vt:lpstr>
      <vt:lpstr>Equation</vt:lpstr>
      <vt:lpstr>Image and Video Processing</vt:lpstr>
      <vt:lpstr>III.3.10 Basic Methods for Motion Detection</vt:lpstr>
      <vt:lpstr>1.Introduction</vt:lpstr>
      <vt:lpstr>Motion Detection</vt:lpstr>
      <vt:lpstr>Hypothesis Testing with a Fixed threshold</vt:lpstr>
      <vt:lpstr>Hypothesis Testing with a Fixed threshold</vt:lpstr>
      <vt:lpstr>Hypothesis Testing with a Fixed threshold</vt:lpstr>
      <vt:lpstr>Hypothesis Testing with a Fixed threshold</vt:lpstr>
      <vt:lpstr>Hypothesis Testing with a Fixed threshold</vt:lpstr>
      <vt:lpstr>III.2 Basic Methods for Motion Detection</vt:lpstr>
      <vt:lpstr>Demo for Frame Difference</vt:lpstr>
      <vt:lpstr>2 Frame Difference</vt:lpstr>
      <vt:lpstr>2 Frame Difference</vt:lpstr>
      <vt:lpstr>2.1 Scale filter</vt:lpstr>
      <vt:lpstr>2.2 Three-frame Difference</vt:lpstr>
      <vt:lpstr>2.2 Three-frame Difference illustration</vt:lpstr>
      <vt:lpstr>2.3 Accumulative Difference Picture </vt:lpstr>
      <vt:lpstr>2.3 Accumulative Difference Picture Illustration </vt:lpstr>
      <vt:lpstr>III.2 Basic Methods for Motion Detection</vt:lpstr>
      <vt:lpstr>Demo for Background Subtraction</vt:lpstr>
      <vt:lpstr>3 Background Subtraction </vt:lpstr>
      <vt:lpstr>3.1 Simple Background Subtraction </vt:lpstr>
      <vt:lpstr>3.2 GMM based background subtraction</vt:lpstr>
      <vt:lpstr>3.2 GMM based background subtraction</vt:lpstr>
      <vt:lpstr>3.2 GMM based background subtraction</vt:lpstr>
      <vt:lpstr>Demo for GMM based background subtraction</vt:lpstr>
      <vt:lpstr>III.2 Basic Methods for Motion Detection</vt:lpstr>
      <vt:lpstr>Demo for Optical Flow method</vt:lpstr>
      <vt:lpstr>4 Optical Flow Field</vt:lpstr>
      <vt:lpstr>The basic equation of optical flow</vt:lpstr>
      <vt:lpstr>4.1 Horn-Schunck algorithm</vt:lpstr>
      <vt:lpstr>4.1 Horn-Schunck algorithm</vt:lpstr>
      <vt:lpstr>4.2 Lucas-Kanade algorithm</vt:lpstr>
      <vt:lpstr>4.2 Lucas-Kanade algorithm</vt:lpstr>
      <vt:lpstr>4.2 Lucas-Kanade algorithm</vt:lpstr>
      <vt:lpstr>Motion Estimation</vt:lpstr>
      <vt:lpstr>Motion Models</vt:lpstr>
      <vt:lpstr>Spatial Motion Models</vt:lpstr>
      <vt:lpstr>Temporal Motion Models </vt:lpstr>
      <vt:lpstr>Region of Support</vt:lpstr>
      <vt:lpstr> the whole image</vt:lpstr>
      <vt:lpstr> irregularly shaped region</vt:lpstr>
      <vt:lpstr>Observation Models</vt:lpstr>
      <vt:lpstr>Observation Models</vt:lpstr>
      <vt:lpstr>Estimation Criteria</vt:lpstr>
      <vt:lpstr>Pixel-Domain Criteria</vt:lpstr>
      <vt:lpstr>Pixel-Domain Criteria</vt:lpstr>
      <vt:lpstr>Regularization</vt:lpstr>
      <vt:lpstr>Bayesian Criteria</vt:lpstr>
      <vt:lpstr>Search Strategies</vt:lpstr>
      <vt:lpstr>Practical Motion Estimation Algorithms</vt:lpstr>
      <vt:lpstr>Global Motion Estimation</vt:lpstr>
      <vt:lpstr>PowerPoint 演示文稿</vt:lpstr>
      <vt:lpstr>Block Matching</vt:lpstr>
      <vt:lpstr>PowerPoint 演示文稿</vt:lpstr>
      <vt:lpstr>Block Matching</vt:lpstr>
      <vt:lpstr>PowerPoint 演示文稿</vt:lpstr>
      <vt:lpstr>Block Matching</vt:lpstr>
      <vt:lpstr>Experimental Comparison of Motion  Estimation Methods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吴小蘑</dc:creator>
  <cp:lastModifiedBy>USER-</cp:lastModifiedBy>
  <cp:revision>277</cp:revision>
  <dcterms:created xsi:type="dcterms:W3CDTF">1601-01-01T00:00:00Z</dcterms:created>
  <dcterms:modified xsi:type="dcterms:W3CDTF">2019-12-10T04:46:56Z</dcterms:modified>
</cp:coreProperties>
</file>